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heme/themeOverride1.xml" ContentType="application/vnd.openxmlformats-officedocument.themeOverr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9" r:id="rId3"/>
    <p:sldId id="259" r:id="rId4"/>
    <p:sldId id="285" r:id="rId5"/>
    <p:sldId id="351" r:id="rId6"/>
    <p:sldId id="290" r:id="rId7"/>
    <p:sldId id="352" r:id="rId8"/>
    <p:sldId id="353" r:id="rId9"/>
    <p:sldId id="356" r:id="rId10"/>
    <p:sldId id="357" r:id="rId11"/>
    <p:sldId id="358" r:id="rId12"/>
    <p:sldId id="368" r:id="rId13"/>
    <p:sldId id="359" r:id="rId14"/>
    <p:sldId id="360" r:id="rId15"/>
    <p:sldId id="361" r:id="rId16"/>
    <p:sldId id="372" r:id="rId17"/>
    <p:sldId id="365" r:id="rId18"/>
    <p:sldId id="362" r:id="rId19"/>
    <p:sldId id="363" r:id="rId20"/>
    <p:sldId id="366" r:id="rId21"/>
    <p:sldId id="370" r:id="rId22"/>
    <p:sldId id="371" r:id="rId23"/>
    <p:sldId id="369" r:id="rId24"/>
    <p:sldId id="364" r:id="rId25"/>
    <p:sldId id="367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3FCDFF"/>
    <a:srgbClr val="0000FF"/>
    <a:srgbClr val="006600"/>
    <a:srgbClr val="000066"/>
    <a:srgbClr val="005400"/>
    <a:srgbClr val="FFFFAF"/>
    <a:srgbClr val="000026"/>
    <a:srgbClr val="00003A"/>
    <a:srgbClr val="FFF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92" autoAdjust="0"/>
    <p:restoredTop sz="94630" autoAdjust="0"/>
  </p:normalViewPr>
  <p:slideViewPr>
    <p:cSldViewPr>
      <p:cViewPr varScale="1">
        <p:scale>
          <a:sx n="107" d="100"/>
          <a:sy n="107" d="100"/>
        </p:scale>
        <p:origin x="144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12271-82E7-4922-B87D-0AD64997CDD8}" type="datetimeFigureOut">
              <a:rPr lang="es-CO" smtClean="0"/>
              <a:t>9/10/2024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BA341-EF80-4537-BF29-A0C0FA67C0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00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34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50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983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37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6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95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0461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89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509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65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040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03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8E2DB-B99B-4A62-B139-06EEDF8CEB29}" type="datetimeFigureOut">
              <a:rPr lang="es-ES" smtClean="0"/>
              <a:t>09/10/2024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26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tags" Target="../tags/tag6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ventist.org/es/informacion/identidad/logotipo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4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782" y="2010938"/>
            <a:ext cx="4396436" cy="442276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6" y="3394227"/>
            <a:ext cx="1859300" cy="165618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207" y="2904560"/>
            <a:ext cx="995923" cy="9178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0298" y="4649682"/>
            <a:ext cx="1226622" cy="1155582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163924" y="332656"/>
            <a:ext cx="5864152" cy="1569660"/>
          </a:xfrm>
          <a:prstGeom prst="rect">
            <a:avLst/>
          </a:prstGeom>
          <a:noFill/>
          <a:ln>
            <a:noFill/>
            <a:headEnd/>
            <a:tailEnd/>
          </a:ln>
          <a:effectLst>
            <a:glow rad="38100">
              <a:srgbClr val="002060"/>
            </a:glow>
            <a:reflection endPos="0" dir="5400000" sy="-100000" algn="bl" rotWithShape="0"/>
            <a:softEdge rad="1524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800" b="1" kern="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lt"/>
                <a:ea typeface="Calibri" pitchFamily="34" charset="0"/>
                <a:cs typeface="Aharoni" pitchFamily="2" charset="-79"/>
              </a:rPr>
              <a:t>¿Es pagano el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800" b="1" kern="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lt"/>
                <a:ea typeface="Calibri" pitchFamily="34" charset="0"/>
                <a:cs typeface="Aharoni" pitchFamily="2" charset="-79"/>
              </a:rPr>
              <a:t>Logotipo Adventista?</a:t>
            </a:r>
            <a:endParaRPr lang="es-CO" sz="4800" b="1" kern="0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j-lt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356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245917" y="3140968"/>
            <a:ext cx="7700167" cy="2308324"/>
          </a:xfrm>
          <a:prstGeom prst="rect">
            <a:avLst/>
          </a:prstGeom>
          <a:solidFill>
            <a:srgbClr val="FFFFFF"/>
          </a:solidFill>
          <a:ln>
            <a:headEnd/>
            <a:tailEnd/>
          </a:ln>
          <a:effectLst>
            <a:glow rad="12700">
              <a:schemeClr val="tx1">
                <a:lumMod val="50000"/>
                <a:lumOff val="5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2159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Un logotipo es un símbolo formado por imágenes o (y) letras que sirve para </a:t>
            </a:r>
            <a:r>
              <a:rPr lang="es-CO" sz="3600" b="1" kern="0" spc="50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dar a conocer e identificar a la empresa, entidad o institución que representa.</a:t>
            </a:r>
            <a:endParaRPr lang="es-CO" sz="3600" kern="0" spc="50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290167" y="1124744"/>
            <a:ext cx="5611667" cy="8252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CO" sz="4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CO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Qué es un logotipo?</a:t>
            </a:r>
            <a:endParaRPr lang="es-CO" sz="4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622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628" y="4643719"/>
            <a:ext cx="2349248" cy="169929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218" y="4295538"/>
            <a:ext cx="2016223" cy="201622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8952" y="2449790"/>
            <a:ext cx="2277400" cy="16992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5560" y="2521798"/>
            <a:ext cx="1897909" cy="1699290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137438" y="546239"/>
            <a:ext cx="7917124" cy="1569660"/>
          </a:xfrm>
          <a:prstGeom prst="rect">
            <a:avLst/>
          </a:prstGeom>
          <a:solidFill>
            <a:srgbClr val="FFFFFF"/>
          </a:solidFill>
          <a:ln>
            <a:headEnd/>
            <a:tailEnd/>
          </a:ln>
          <a:effectLst>
            <a:glow rad="508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889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El logotipo anterior de la Iglesia Adventista representaba el mensaje de los tres ángeles de Apocalipsis 14 a todo el mundo. 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844544" y="2492897"/>
            <a:ext cx="2502912" cy="584775"/>
          </a:xfrm>
          <a:prstGeom prst="rect">
            <a:avLst/>
          </a:prstGeom>
          <a:noFill/>
          <a:ln w="76200">
            <a:noFill/>
            <a:headEnd/>
            <a:tailEnd/>
          </a:ln>
          <a:effectLst>
            <a:glow rad="635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889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Open Sans"/>
                <a:cs typeface="Aharoni" pitchFamily="2" charset="-79"/>
              </a:rPr>
              <a:t>EJEMPLOS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7888" y="4295538"/>
            <a:ext cx="2016223" cy="2016223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788983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894" y="2636912"/>
            <a:ext cx="2684212" cy="2175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76383" y="332656"/>
            <a:ext cx="8639231" cy="2062103"/>
          </a:xfrm>
          <a:prstGeom prst="rect">
            <a:avLst/>
          </a:prstGeom>
          <a:solidFill>
            <a:srgbClr val="BDFFDE"/>
          </a:solidFill>
          <a:ln>
            <a:headEnd/>
            <a:tailEnd/>
          </a:ln>
          <a:effectLst>
            <a:glow rad="12700">
              <a:srgbClr val="00B050"/>
            </a:glow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Con el logo actual se pretende mostrar que la Biblia es la base de nuestras creencias, que nuestro mensaje es cristocéntrico y mundial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y que creemos en el Espíritu Santo.</a:t>
            </a:r>
            <a:endParaRPr lang="es-ES" sz="32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10905" y="5013176"/>
            <a:ext cx="6170186" cy="1569660"/>
          </a:xfrm>
          <a:prstGeom prst="rect">
            <a:avLst/>
          </a:prstGeom>
          <a:solidFill>
            <a:srgbClr val="F3E7FF"/>
          </a:solidFill>
          <a:ln>
            <a:headEnd/>
            <a:tailEnd/>
          </a:ln>
          <a:effectLst>
            <a:glow rad="12700"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Open Sans"/>
                <a:cs typeface="Aharoni" pitchFamily="2" charset="-79"/>
              </a:rPr>
              <a:t>El nuevo logo dice más acerca de quiénes somos y qué creemos.</a:t>
            </a:r>
            <a:endParaRPr lang="es-ES" sz="32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Open Sans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13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122347" y="292620"/>
            <a:ext cx="7947307" cy="658706"/>
          </a:xfrm>
          <a:prstGeom prst="rect">
            <a:avLst/>
          </a:prstGeom>
          <a:solidFill>
            <a:srgbClr val="FFFF00"/>
          </a:solidFill>
          <a:effectLst>
            <a:glow>
              <a:srgbClr val="FFFF00"/>
            </a:glow>
            <a:softEdge rad="0"/>
          </a:effectLst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CO" sz="3400" b="1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¿Qué significan los elementos del logotipo?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480" y="1278054"/>
            <a:ext cx="2677510" cy="2695401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591945" y="2579420"/>
            <a:ext cx="4968551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0" dirty="0">
                <a:ln w="9525" cmpd="sng">
                  <a:solidFill>
                    <a:srgbClr val="006600"/>
                  </a:solidFill>
                  <a:prstDash val="solid"/>
                </a:ln>
                <a:solidFill>
                  <a:srgbClr val="0066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cruz representa el sacrificio de Cristo y el evangelio de salvación.</a:t>
            </a:r>
            <a:endParaRPr lang="es-CO" sz="3200" b="1" kern="0" spc="50" dirty="0">
              <a:ln w="9525" cmpd="sng">
                <a:solidFill>
                  <a:srgbClr val="006600"/>
                </a:solidFill>
                <a:prstDash val="solid"/>
              </a:ln>
              <a:solidFill>
                <a:srgbClr val="0066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591945" y="4391233"/>
            <a:ext cx="4968551" cy="206210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0" dirty="0">
                <a:ln w="9525" cmpd="sng">
                  <a:solidFill>
                    <a:srgbClr val="006600"/>
                  </a:solidFill>
                  <a:prstDash val="solid"/>
                </a:ln>
                <a:solidFill>
                  <a:srgbClr val="0066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Las tres líneas representan el mensaje de los tres ángeles de Apocalipsis 14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0" dirty="0">
                <a:ln w="9525" cmpd="sng">
                  <a:solidFill>
                    <a:srgbClr val="006600"/>
                  </a:solidFill>
                  <a:prstDash val="solid"/>
                </a:ln>
                <a:solidFill>
                  <a:srgbClr val="0066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 todo el mundo.</a:t>
            </a:r>
            <a:endParaRPr lang="es-CO" sz="3200" b="1" kern="0" spc="50" dirty="0">
              <a:ln w="9525" cmpd="sng">
                <a:solidFill>
                  <a:srgbClr val="006600"/>
                </a:solidFill>
                <a:prstDash val="solid"/>
              </a:ln>
              <a:solidFill>
                <a:srgbClr val="0066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591944" y="1278054"/>
            <a:ext cx="4968552" cy="10772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0" dirty="0">
                <a:ln w="9525" cmpd="sng">
                  <a:solidFill>
                    <a:srgbClr val="006600"/>
                  </a:solidFill>
                  <a:prstDash val="solid"/>
                </a:ln>
                <a:solidFill>
                  <a:srgbClr val="0066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Biblia representa la base de nuestras creencias.</a:t>
            </a:r>
            <a:endParaRPr lang="es-CO" sz="3200" b="1" kern="0" spc="50" dirty="0">
              <a:ln w="9525" cmpd="sng">
                <a:solidFill>
                  <a:srgbClr val="006600"/>
                </a:solidFill>
                <a:prstDash val="solid"/>
              </a:ln>
              <a:solidFill>
                <a:srgbClr val="0066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415480" y="4391232"/>
            <a:ext cx="3528393" cy="206210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0" dirty="0">
                <a:ln w="9525" cmpd="sng">
                  <a:solidFill>
                    <a:srgbClr val="006600"/>
                  </a:solidFill>
                  <a:prstDash val="solid"/>
                </a:ln>
                <a:solidFill>
                  <a:srgbClr val="0066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llama formada por las tres líneas representa al Espíritu Santo.</a:t>
            </a:r>
            <a:endParaRPr lang="es-CO" sz="3200" b="1" kern="0" spc="50" dirty="0">
              <a:ln w="9525" cmpd="sng">
                <a:solidFill>
                  <a:srgbClr val="006600"/>
                </a:solidFill>
                <a:prstDash val="solid"/>
              </a:ln>
              <a:solidFill>
                <a:srgbClr val="0066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22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636756" y="563196"/>
            <a:ext cx="6918489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kern="0" spc="50" dirty="0">
                <a:ln w="12700" cmpd="sng">
                  <a:solidFill>
                    <a:srgbClr val="006600"/>
                  </a:solidFill>
                  <a:prstDash val="solid"/>
                </a:ln>
                <a:solidFill>
                  <a:srgbClr val="00823B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Para ampliar esta información véase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kern="0" spc="50" dirty="0">
                <a:ln w="12700" cmpd="sng">
                  <a:solidFill>
                    <a:srgbClr val="006600"/>
                  </a:solidFill>
                  <a:prstDash val="solid"/>
                </a:ln>
                <a:solidFill>
                  <a:srgbClr val="00823B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el sitio oficial de la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kern="0" spc="50" dirty="0">
                <a:ln w="12700" cmpd="sng">
                  <a:solidFill>
                    <a:srgbClr val="006600"/>
                  </a:solidFill>
                  <a:prstDash val="solid"/>
                </a:ln>
                <a:solidFill>
                  <a:srgbClr val="00823B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Iglesia Adventista del Séptimo Día.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914340" y="2353616"/>
            <a:ext cx="636331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3"/>
              </a:rPr>
              <a:t>https://www.adventist.org/es/informacion/identidad/logotipo/</a:t>
            </a:r>
            <a:endParaRPr lang="es-CO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756" y="2924944"/>
            <a:ext cx="6918489" cy="36101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681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901047" y="2276873"/>
            <a:ext cx="6389906" cy="1077218"/>
          </a:xfrm>
          <a:prstGeom prst="rect">
            <a:avLst/>
          </a:prstGeom>
          <a:solidFill>
            <a:srgbClr val="BDFFDE"/>
          </a:solidFill>
          <a:ln>
            <a:headEnd/>
            <a:tailEnd/>
          </a:ln>
          <a:effectLst>
            <a:glow rad="25400">
              <a:srgbClr val="00B050"/>
            </a:glow>
            <a:outerShdw blurRad="40000" dist="20000" dir="5400000" rotWithShape="0">
              <a:srgbClr val="000000">
                <a:alpha val="38000"/>
              </a:srgbClr>
            </a:outerShdw>
            <a:softEdge rad="2794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ES" sz="3200" b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Aharoni" pitchFamily="2" charset="-79"/>
              </a:rPr>
              <a:t>Piensan que no representa la misión de la iglesia.</a:t>
            </a:r>
            <a:endParaRPr lang="es-ES" sz="3600" b="1" kern="0" spc="5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mic Sans MS" panose="030F0702030302020204" pitchFamily="66" charset="0"/>
              <a:cs typeface="Aharoni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335190" y="695599"/>
            <a:ext cx="7521620" cy="1077218"/>
          </a:xfrm>
          <a:prstGeom prst="rect">
            <a:avLst/>
          </a:prstGeom>
          <a:solidFill>
            <a:schemeClr val="bg1"/>
          </a:solidFill>
          <a:effectLst>
            <a:glow rad="25400">
              <a:srgbClr val="FF0000"/>
            </a:glow>
            <a:outerShdw blurRad="40000" dist="20000" dir="5400000" rotWithShape="0">
              <a:srgbClr val="000000">
                <a:alpha val="38000"/>
              </a:srgbClr>
            </a:outerShdw>
            <a:softEdge rad="762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A pesar de la buena intención, hay quienes han cuestionado el logo porque…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900323" y="3727485"/>
            <a:ext cx="6391355" cy="1077218"/>
          </a:xfrm>
          <a:prstGeom prst="rect">
            <a:avLst/>
          </a:prstGeom>
          <a:solidFill>
            <a:srgbClr val="BDFFDE"/>
          </a:solidFill>
          <a:ln>
            <a:headEnd/>
            <a:tailEnd/>
          </a:ln>
          <a:effectLst>
            <a:glow rad="25400">
              <a:srgbClr val="00B050"/>
            </a:glow>
            <a:outerShdw blurRad="40000" dist="20000" dir="5400000" rotWithShape="0">
              <a:srgbClr val="000000">
                <a:alpha val="38000"/>
              </a:srgbClr>
            </a:outerShdw>
            <a:softEdge rad="2794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Aharoni" pitchFamily="2" charset="-79"/>
              </a:rPr>
              <a:t>2. Tiene símbolos parecidos 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Aharoni" pitchFamily="2" charset="-79"/>
              </a:rPr>
              <a:t>    los logos de otras iglesias.</a:t>
            </a:r>
            <a:endParaRPr lang="es-ES" sz="3600" b="1" kern="0" spc="5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mic Sans MS" panose="030F0702030302020204" pitchFamily="66" charset="0"/>
              <a:cs typeface="Aharoni" pitchFamily="2" charset="-79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37776" y="5157193"/>
            <a:ext cx="6316449" cy="1077218"/>
          </a:xfrm>
          <a:prstGeom prst="rect">
            <a:avLst/>
          </a:prstGeom>
          <a:solidFill>
            <a:srgbClr val="BDFFDE"/>
          </a:solidFill>
          <a:ln>
            <a:headEnd/>
            <a:tailEnd/>
          </a:ln>
          <a:effectLst>
            <a:glow rad="25400">
              <a:srgbClr val="00B050"/>
            </a:glow>
            <a:outerShdw blurRad="40000" dist="20000" dir="5400000" rotWithShape="0">
              <a:srgbClr val="000000">
                <a:alpha val="38000"/>
              </a:srgbClr>
            </a:outerShdw>
            <a:softEdge rad="2794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Aharoni" pitchFamily="2" charset="-79"/>
              </a:rPr>
              <a:t>3. Lo relacionan con símbolos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Aharoni" pitchFamily="2" charset="-79"/>
              </a:rPr>
              <a:t>   paganos y satánicos.</a:t>
            </a:r>
            <a:endParaRPr lang="es-ES" sz="3600" b="1" kern="0" spc="5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mic Sans MS" panose="030F0702030302020204" pitchFamily="66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5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122122" y="4725144"/>
            <a:ext cx="7947756" cy="1569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1. </a:t>
            </a:r>
            <a:r>
              <a:rPr lang="es-ES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Las tres líneas en forma de llama rodeando el planeta representan el mensaje de los tres ángeles de Apocalipsis 14.</a:t>
            </a:r>
            <a:endParaRPr lang="es-ES" sz="3600" b="1" kern="0" spc="5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887437"/>
            <a:ext cx="3156290" cy="297361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955541" y="1088250"/>
            <a:ext cx="4536504" cy="1077218"/>
          </a:xfrm>
          <a:prstGeom prst="rect">
            <a:avLst/>
          </a:prstGeom>
          <a:solidFill>
            <a:srgbClr val="9966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Sin embargo, analicemos lo siguiente: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063553" y="3039545"/>
            <a:ext cx="4320480" cy="10772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La misión de la iglesia en el logo actual.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32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703512" y="491780"/>
            <a:ext cx="4482498" cy="107721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Símbolos similares a los de otras iglesias.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168" y="204687"/>
            <a:ext cx="1728192" cy="1632937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55440" y="2058075"/>
            <a:ext cx="8280920" cy="2062103"/>
          </a:xfrm>
          <a:prstGeom prst="rect">
            <a:avLst/>
          </a:prstGeom>
          <a:solidFill>
            <a:srgbClr val="A5F45E"/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2.</a:t>
            </a: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 </a:t>
            </a:r>
            <a:r>
              <a:rPr lang="es-CO" sz="3200" b="1" kern="0" spc="50" dirty="0">
                <a:ln w="9525" cmpd="sng">
                  <a:solidFill>
                    <a:srgbClr val="003300"/>
                  </a:solidFill>
                  <a:prstDash val="solid"/>
                </a:ln>
                <a:solidFill>
                  <a:srgbClr val="0066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Debe notarse que algunas doctrinas de la Iglesia Adventista son compartidas con otras iglesias cristianas, por lo tanto, es entendible que coincidan en estos símbolos. </a:t>
            </a:r>
            <a:r>
              <a:rPr lang="es-ES" sz="3200" b="1" kern="0" spc="50" dirty="0">
                <a:ln w="9525" cmpd="sng">
                  <a:solidFill>
                    <a:srgbClr val="003300"/>
                  </a:solidFill>
                  <a:prstDash val="solid"/>
                </a:ln>
                <a:solidFill>
                  <a:srgbClr val="0066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  </a:t>
            </a:r>
            <a:endParaRPr lang="es-ES" sz="3600" b="1" kern="0" spc="50" dirty="0">
              <a:ln w="9525" cmpd="sng">
                <a:solidFill>
                  <a:srgbClr val="003300"/>
                </a:solidFill>
                <a:prstDash val="solid"/>
              </a:ln>
              <a:solidFill>
                <a:srgbClr val="0066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55440" y="4316729"/>
            <a:ext cx="6408713" cy="20621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Nótese también que el logotipo anterior contenía la imagen del planeta, la cual se encuentra en los logos de otras iglesias cristianas.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365" y="4316729"/>
            <a:ext cx="2267989" cy="20273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845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9416" y="2333428"/>
            <a:ext cx="7560840" cy="2062103"/>
          </a:xfrm>
          <a:prstGeom prst="rect">
            <a:avLst/>
          </a:prstGeom>
          <a:solidFill>
            <a:srgbClr val="005400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002E00"/>
                  </a:glow>
                </a:effectLst>
                <a:cs typeface="Aharoni" pitchFamily="2" charset="-79"/>
              </a:rPr>
              <a:t>Este logo es único y exclusivo de la Iglesia Adventista, </a:t>
            </a:r>
            <a:r>
              <a:rPr lang="es-ES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002E00">
                      <a:alpha val="40000"/>
                    </a:srgbClr>
                  </a:glow>
                </a:effectLst>
                <a:cs typeface="Aharoni" pitchFamily="2" charset="-79"/>
              </a:rPr>
              <a:t>pero los conceptos que dan forma a las imágenes del logo, no son propiedad exclusiva de la iglesia.</a:t>
            </a:r>
            <a:endParaRPr lang="es-ES" sz="3600" b="1" kern="0" spc="50" dirty="0">
              <a:ln w="952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002E00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320" y="980728"/>
            <a:ext cx="2325470" cy="219079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39416" y="4869160"/>
            <a:ext cx="7560840" cy="1569660"/>
          </a:xfrm>
          <a:prstGeom prst="rect">
            <a:avLst/>
          </a:prstGeom>
          <a:solidFill>
            <a:srgbClr val="9E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FFFF43"/>
                  </a:solidFill>
                  <a:prstDash val="solid"/>
                </a:ln>
                <a:solidFill>
                  <a:srgbClr val="FFFF43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iglesia Adventista no es dueña de la Biblia, la cruz, la llama, ni de la predicación del Evangelio al mundo.</a:t>
            </a:r>
            <a:endParaRPr lang="es-ES" sz="3600" b="1" kern="0" spc="50" dirty="0">
              <a:ln w="9525" cmpd="sng">
                <a:solidFill>
                  <a:srgbClr val="FFFF43"/>
                </a:solidFill>
                <a:prstDash val="solid"/>
              </a:ln>
              <a:solidFill>
                <a:srgbClr val="FFFF43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615831F-B995-8DE7-40B4-4EA66E48014C}"/>
              </a:ext>
            </a:extLst>
          </p:cNvPr>
          <p:cNvSpPr/>
          <p:nvPr/>
        </p:nvSpPr>
        <p:spPr>
          <a:xfrm>
            <a:off x="2378587" y="620688"/>
            <a:ext cx="4482498" cy="107721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Símbolos similares a los de otras iglesias.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244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95400" y="2739470"/>
            <a:ext cx="7731859" cy="2062103"/>
          </a:xfrm>
          <a:prstGeom prst="rect">
            <a:avLst/>
          </a:prstGeom>
          <a:solidFill>
            <a:srgbClr val="9E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La gran diferencia entre la iglesia Adventista y las otras iglesias cristianas no está en tener la Biblia como libro de texto, </a:t>
            </a:r>
            <a:r>
              <a:rPr lang="es-ES" sz="3200" b="1" kern="0" spc="50" dirty="0">
                <a:ln w="952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>
                    <a:schemeClr val="bg1"/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(todas la usan).</a:t>
            </a:r>
            <a:endParaRPr lang="es-ES" sz="3600" b="1" kern="0" spc="50" dirty="0">
              <a:ln w="952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glow>
                  <a:schemeClr val="bg1"/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854" y="404664"/>
            <a:ext cx="2610746" cy="2459544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95400" y="5157192"/>
            <a:ext cx="7299811" cy="1077218"/>
          </a:xfrm>
          <a:prstGeom prst="rect">
            <a:avLst/>
          </a:prstGeom>
          <a:solidFill>
            <a:srgbClr val="0054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FFFF43"/>
                  </a:solidFill>
                  <a:prstDash val="solid"/>
                </a:ln>
                <a:solidFill>
                  <a:srgbClr val="FFFF43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Ni porque use imágenes, íconos,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FFFF43"/>
                  </a:solidFill>
                  <a:prstDash val="solid"/>
                </a:ln>
                <a:solidFill>
                  <a:srgbClr val="FFFF43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o métodos distintos.</a:t>
            </a:r>
            <a:endParaRPr lang="es-ES" sz="3600" b="1" kern="0" spc="50" dirty="0">
              <a:ln w="9525" cmpd="sng">
                <a:solidFill>
                  <a:srgbClr val="FFFF43"/>
                </a:solidFill>
                <a:prstDash val="solid"/>
              </a:ln>
              <a:solidFill>
                <a:srgbClr val="FFFF43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8022276-B1A7-38A2-EC9A-7D86774BE37E}"/>
              </a:ext>
            </a:extLst>
          </p:cNvPr>
          <p:cNvSpPr/>
          <p:nvPr/>
        </p:nvSpPr>
        <p:spPr>
          <a:xfrm>
            <a:off x="2104056" y="836712"/>
            <a:ext cx="4482498" cy="107721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Símbolos similares a los de otras iglesias.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236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2327392"/>
            <a:ext cx="3592432" cy="3384376"/>
          </a:xfrm>
          <a:prstGeom prst="rect">
            <a:avLst/>
          </a:prstGeom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735549" y="2708920"/>
            <a:ext cx="6818575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La diferencia está en su origen profético, su historia, su mensaje y su interpretación de la Escritura.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750032" y="476672"/>
            <a:ext cx="6818576" cy="20621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La mayoría de las doctrinas de la Iglesia Adventista son las mismas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o parecidas a las de las otras denominaciones y grupos disidentes.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750031" y="4437112"/>
            <a:ext cx="6818576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Sólo el sincero buscador de la verdad que se aproxima con humildad e imparcialidad verá las diferencias.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8EB39AE-92D0-E0F7-09CB-A8E4B2744753}"/>
              </a:ext>
            </a:extLst>
          </p:cNvPr>
          <p:cNvSpPr/>
          <p:nvPr/>
        </p:nvSpPr>
        <p:spPr>
          <a:xfrm>
            <a:off x="479376" y="486418"/>
            <a:ext cx="3960440" cy="107721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Símbolos similares a los de otras iglesias.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762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19378" y="3197294"/>
            <a:ext cx="6553247" cy="1815882"/>
          </a:xfrm>
          <a:prstGeom prst="rect">
            <a:avLst/>
          </a:prstGeom>
          <a:solidFill>
            <a:srgbClr val="00540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3.</a:t>
            </a:r>
            <a:r>
              <a:rPr lang="es-CO" sz="28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 </a:t>
            </a:r>
            <a:r>
              <a:rPr lang="es-CO" sz="28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43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Quienes procuran desacreditar a la Iglesia Adventista se esfuerzan por hallar correspondencia entre las imágenes del logotipo y símbolos paganos y satánicos. </a:t>
            </a:r>
            <a:endParaRPr lang="es-ES" sz="3200" b="1" kern="0" spc="5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FFFF43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11424" y="908720"/>
            <a:ext cx="5706634" cy="10772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Similitud con símbolos paganos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 y satánicos.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192" y="404706"/>
            <a:ext cx="2709821" cy="2560461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19378" y="5229201"/>
            <a:ext cx="6553247" cy="1384995"/>
          </a:xfrm>
          <a:prstGeom prst="rect">
            <a:avLst/>
          </a:prstGeom>
          <a:solidFill>
            <a:srgbClr val="82000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Los tales ignoran voluntariamente que un mismo símbolo puede representar realidades distintas.</a:t>
            </a:r>
            <a:endParaRPr lang="es-ES" sz="3200" b="1" kern="0" spc="5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33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56293" y="2913874"/>
            <a:ext cx="7279414" cy="20621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El significado de un logotipo tiene que ver con la visión y la misión de la entidad que representa, no con la similitud con otros símbolos.</a:t>
            </a:r>
            <a:endParaRPr lang="es-ES" sz="36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89930" y="818253"/>
            <a:ext cx="5850650" cy="10772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Similitud con símbolos paganos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 y satánicos.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429" y="509356"/>
            <a:ext cx="2322777" cy="219475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47237" y="5589240"/>
            <a:ext cx="6497525" cy="584775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Veamos algunos ejemplos bíblicos. </a:t>
            </a:r>
            <a:endParaRPr lang="es-ES" sz="3600" b="1" kern="0" spc="50" dirty="0">
              <a:ln w="952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304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935760" y="764705"/>
            <a:ext cx="4032448" cy="646331"/>
          </a:xfrm>
          <a:prstGeom prst="rect">
            <a:avLst/>
          </a:prstGeom>
          <a:solidFill>
            <a:srgbClr val="FFFF99"/>
          </a:solidFill>
          <a:effectLst>
            <a:glow rad="254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1778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símbolo del león.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786731A-A167-361B-B07D-7072C03F0A47}"/>
              </a:ext>
            </a:extLst>
          </p:cNvPr>
          <p:cNvGrpSpPr/>
          <p:nvPr/>
        </p:nvGrpSpPr>
        <p:grpSpPr>
          <a:xfrm>
            <a:off x="1991544" y="1988841"/>
            <a:ext cx="8280922" cy="1384995"/>
            <a:chOff x="1991544" y="1988841"/>
            <a:chExt cx="8280922" cy="1384995"/>
          </a:xfrm>
        </p:grpSpPr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1991544" y="1988841"/>
              <a:ext cx="6408713" cy="13849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CO" sz="2800" kern="0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“…vuestro adversario el diablo, como </a:t>
              </a:r>
              <a:r>
                <a:rPr lang="es-CO" sz="2800" b="1" kern="0" spc="50" dirty="0">
                  <a:ln w="9525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león</a:t>
              </a:r>
              <a:r>
                <a:rPr lang="es-CO" sz="2800" kern="0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 rugiente, anda alrededor buscando a quien devorar”. </a:t>
              </a:r>
              <a:r>
                <a:rPr lang="es-CO" sz="2800" b="1" kern="0" spc="50" dirty="0">
                  <a:ln w="9525" cmpd="sng">
                    <a:solidFill>
                      <a:srgbClr val="0000FF"/>
                    </a:solidFill>
                    <a:prstDash val="solid"/>
                  </a:ln>
                  <a:solidFill>
                    <a:srgbClr val="0000FF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1 Pedro 5:8. </a:t>
              </a:r>
              <a:endParaRPr lang="es-CO" sz="36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8472265" y="2420889"/>
              <a:ext cx="1800201" cy="584775"/>
            </a:xfrm>
            <a:prstGeom prst="rect">
              <a:avLst/>
            </a:prstGeom>
            <a:solidFill>
              <a:srgbClr val="FFFF99"/>
            </a:solidFill>
            <a:effectLst>
              <a:glow rad="25400">
                <a:srgbClr val="FFFF00"/>
              </a:glow>
              <a:outerShdw blurRad="40000" dist="23000" dir="5400000" rotWithShape="0">
                <a:srgbClr val="000000">
                  <a:alpha val="35000"/>
                </a:srgbClr>
              </a:outerShdw>
              <a:softEdge rad="177800"/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CO" sz="3200" b="1" kern="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Satanás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D1AFE017-B6EA-E9AF-BD22-0C431611DCE1}"/>
              </a:ext>
            </a:extLst>
          </p:cNvPr>
          <p:cNvGrpSpPr/>
          <p:nvPr/>
        </p:nvGrpSpPr>
        <p:grpSpPr>
          <a:xfrm>
            <a:off x="1979102" y="5427222"/>
            <a:ext cx="8293364" cy="954107"/>
            <a:chOff x="1979102" y="5427222"/>
            <a:chExt cx="8293364" cy="954107"/>
          </a:xfrm>
        </p:grpSpPr>
        <p:sp>
          <p:nvSpPr>
            <p:cNvPr id="6" name="Rectangle 1"/>
            <p:cNvSpPr>
              <a:spLocks noChangeArrowheads="1"/>
            </p:cNvSpPr>
            <p:nvPr/>
          </p:nvSpPr>
          <p:spPr bwMode="auto">
            <a:xfrm>
              <a:off x="1979102" y="5427222"/>
              <a:ext cx="6421154" cy="95410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CO" sz="2800" kern="0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“…La primera (bestia) era como </a:t>
              </a:r>
              <a:r>
                <a:rPr lang="es-CO" sz="2800" b="1" kern="0" spc="50" dirty="0">
                  <a:ln w="9525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león</a:t>
              </a:r>
              <a:r>
                <a:rPr lang="es-CO" sz="2800" kern="0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, 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CO" sz="2800" kern="0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y tenía alas de águila”. </a:t>
              </a:r>
              <a:r>
                <a:rPr lang="es-CO" sz="2800" b="1" kern="0" spc="50" dirty="0">
                  <a:ln w="9525" cmpd="sng">
                    <a:solidFill>
                      <a:srgbClr val="0000FF"/>
                    </a:solidFill>
                    <a:prstDash val="solid"/>
                  </a:ln>
                  <a:solidFill>
                    <a:srgbClr val="0000FF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Daniel 7:4. </a:t>
              </a:r>
              <a:endParaRPr lang="es-CO" sz="36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endParaRP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8472264" y="5584885"/>
              <a:ext cx="1800202" cy="584775"/>
            </a:xfrm>
            <a:prstGeom prst="rect">
              <a:avLst/>
            </a:prstGeom>
            <a:solidFill>
              <a:srgbClr val="FFFF99"/>
            </a:solidFill>
            <a:effectLst>
              <a:glow rad="25400">
                <a:srgbClr val="FFFF00"/>
              </a:glow>
              <a:outerShdw blurRad="40000" dist="23000" dir="5400000" rotWithShape="0">
                <a:srgbClr val="000000">
                  <a:alpha val="35000"/>
                </a:srgbClr>
              </a:outerShdw>
              <a:softEdge rad="177800"/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CO" sz="3200" b="1" kern="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Babilonia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1C23A8C6-4D0A-6BA7-C229-CDE443BC78CF}"/>
              </a:ext>
            </a:extLst>
          </p:cNvPr>
          <p:cNvGrpSpPr/>
          <p:nvPr/>
        </p:nvGrpSpPr>
        <p:grpSpPr>
          <a:xfrm>
            <a:off x="1991544" y="3697868"/>
            <a:ext cx="8280922" cy="1384995"/>
            <a:chOff x="1991544" y="3697868"/>
            <a:chExt cx="8280922" cy="1384995"/>
          </a:xfrm>
        </p:grpSpPr>
        <p:sp>
          <p:nvSpPr>
            <p:cNvPr id="5" name="Rectangle 1"/>
            <p:cNvSpPr>
              <a:spLocks noChangeArrowheads="1"/>
            </p:cNvSpPr>
            <p:nvPr/>
          </p:nvSpPr>
          <p:spPr bwMode="auto">
            <a:xfrm>
              <a:off x="1991544" y="3697868"/>
              <a:ext cx="6408712" cy="13849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CO" sz="2800" kern="0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“…el </a:t>
              </a:r>
              <a:r>
                <a:rPr lang="es-CO" sz="2800" b="1" kern="0" spc="50" dirty="0">
                  <a:ln w="9525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León</a:t>
              </a:r>
              <a:r>
                <a:rPr lang="es-CO" sz="2800" kern="0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 de la tribu de Judá, la raíz de David, ha vencido para abrir el libro y desatar sus siete sellos”. </a:t>
              </a:r>
              <a:r>
                <a:rPr lang="es-CO" sz="2800" b="1" kern="0" spc="50" dirty="0">
                  <a:ln w="9525" cmpd="sng">
                    <a:solidFill>
                      <a:srgbClr val="0000FF"/>
                    </a:solidFill>
                    <a:prstDash val="solid"/>
                  </a:ln>
                  <a:solidFill>
                    <a:srgbClr val="0000FF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cs typeface="Aharoni" pitchFamily="2" charset="-79"/>
                </a:rPr>
                <a:t>Apocalipsis 5:5.</a:t>
              </a:r>
              <a:endParaRPr lang="es-CO" sz="36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8472264" y="4140370"/>
              <a:ext cx="1800202" cy="584775"/>
            </a:xfrm>
            <a:prstGeom prst="rect">
              <a:avLst/>
            </a:prstGeom>
            <a:solidFill>
              <a:srgbClr val="FFFF99"/>
            </a:solidFill>
            <a:effectLst>
              <a:glow rad="25400">
                <a:srgbClr val="FFFF00"/>
              </a:glow>
              <a:outerShdw blurRad="40000" dist="23000" dir="5400000" rotWithShape="0">
                <a:srgbClr val="000000">
                  <a:alpha val="35000"/>
                </a:srgbClr>
              </a:outerShdw>
              <a:softEdge rad="177800"/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CO" sz="3200" b="1" kern="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Jesús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7664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63552" y="558786"/>
            <a:ext cx="7785946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 podemos pensar que el león de 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Apocalipsis 5:5 </a:t>
            </a: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es diabólico y satánico porque hay un símbolo similar o igual que representa al diablo.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946456" y="4498089"/>
            <a:ext cx="8299086" cy="20621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Animales que representaban a Jesús en los sacrificios del santuario, son usados en Daniel 8 para representar naciones paganas e impías.</a:t>
            </a:r>
          </a:p>
          <a:p>
            <a:pPr algn="ctr">
              <a:defRPr/>
            </a:pPr>
            <a:r>
              <a:rPr lang="es-CO" sz="32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cs typeface="Times New Roman" panose="02020603050405020304" pitchFamily="18" charset="0"/>
              </a:rPr>
              <a:t>Medo Persia </a:t>
            </a:r>
            <a:r>
              <a:rPr lang="es-CO" sz="3200" b="1" ker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cs typeface="Times New Roman" panose="02020603050405020304" pitchFamily="18" charset="0"/>
              </a:rPr>
              <a:t>y Grecia.</a:t>
            </a:r>
            <a:endParaRPr lang="es-CO" sz="3200" b="1" kern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911916" y="2962935"/>
            <a:ext cx="6089217" cy="1200329"/>
          </a:xfrm>
          <a:prstGeom prst="rect">
            <a:avLst/>
          </a:prstGeom>
          <a:solidFill>
            <a:srgbClr val="FFFF99"/>
          </a:solidFill>
          <a:effectLst>
            <a:glow rad="254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1778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simbolismo del carnero y el macho cabrío.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21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395700" y="764705"/>
            <a:ext cx="5400600" cy="584775"/>
          </a:xfrm>
          <a:prstGeom prst="rect">
            <a:avLst/>
          </a:prstGeom>
          <a:solidFill>
            <a:srgbClr val="FFFF99"/>
          </a:solidFill>
          <a:effectLst>
            <a:glow rad="254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1778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símbolo del macho cabrío.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67508" y="4578192"/>
            <a:ext cx="8856984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cs typeface="Aharoni" pitchFamily="2" charset="-79"/>
              </a:rPr>
              <a:t>Dios mismo escogió la figura de un macho cabrío para representar dos realidades opuestas.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Aharoni" pitchFamily="2" charset="-79"/>
              </a:rPr>
              <a:t>El bien y el mal, Jesús y Satanás.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171564" y="1781950"/>
            <a:ext cx="7848872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“ Y echará suertes Aarón sobre los dos machos cabríos; una suerte por </a:t>
            </a: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Jehová</a:t>
            </a: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y otra suerte por </a:t>
            </a: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Azazel”</a:t>
            </a: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.  </a:t>
            </a:r>
            <a:r>
              <a:rPr lang="es-CO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Levítico 16:8. 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CD0DCD7-5CD5-9301-58A9-E8E9D002E454}"/>
              </a:ext>
            </a:extLst>
          </p:cNvPr>
          <p:cNvGrpSpPr/>
          <p:nvPr/>
        </p:nvGrpSpPr>
        <p:grpSpPr>
          <a:xfrm>
            <a:off x="5171695" y="2780928"/>
            <a:ext cx="4268991" cy="1476360"/>
            <a:chOff x="5171695" y="2780928"/>
            <a:chExt cx="4268991" cy="1476360"/>
          </a:xfrm>
        </p:grpSpPr>
        <p:sp>
          <p:nvSpPr>
            <p:cNvPr id="7" name="Rectángulo 6"/>
            <p:cNvSpPr/>
            <p:nvPr/>
          </p:nvSpPr>
          <p:spPr>
            <a:xfrm>
              <a:off x="5171695" y="3672513"/>
              <a:ext cx="1560578" cy="584775"/>
            </a:xfrm>
            <a:prstGeom prst="rect">
              <a:avLst/>
            </a:prstGeom>
            <a:solidFill>
              <a:srgbClr val="FFFF99"/>
            </a:solidFill>
            <a:effectLst>
              <a:glow rad="25400">
                <a:srgbClr val="FFFF00"/>
              </a:glow>
              <a:outerShdw blurRad="40000" dist="23000" dir="5400000" rotWithShape="0">
                <a:srgbClr val="000000">
                  <a:alpha val="35000"/>
                </a:srgbClr>
              </a:outerShdw>
              <a:softEdge rad="177800"/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CO" sz="3200" b="1" kern="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Satanás</a:t>
              </a: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7896200" y="3672512"/>
              <a:ext cx="1544486" cy="584775"/>
            </a:xfrm>
            <a:prstGeom prst="rect">
              <a:avLst/>
            </a:prstGeom>
            <a:solidFill>
              <a:srgbClr val="FFFF99"/>
            </a:solidFill>
            <a:effectLst>
              <a:glow rad="25400">
                <a:srgbClr val="FFFF00"/>
              </a:glow>
              <a:outerShdw blurRad="40000" dist="23000" dir="5400000" rotWithShape="0">
                <a:srgbClr val="000000">
                  <a:alpha val="35000"/>
                </a:srgbClr>
              </a:outerShdw>
              <a:softEdge rad="177800"/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CO" sz="3200" b="1" kern="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Jesús</a:t>
              </a:r>
            </a:p>
          </p:txBody>
        </p:sp>
        <p:cxnSp>
          <p:nvCxnSpPr>
            <p:cNvPr id="15" name="Conector recto de flecha 14"/>
            <p:cNvCxnSpPr>
              <a:cxnSpLocks/>
            </p:cNvCxnSpPr>
            <p:nvPr/>
          </p:nvCxnSpPr>
          <p:spPr>
            <a:xfrm>
              <a:off x="5951984" y="3226874"/>
              <a:ext cx="0" cy="5621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Conector recto de flecha 10"/>
            <p:cNvCxnSpPr>
              <a:cxnSpLocks/>
            </p:cNvCxnSpPr>
            <p:nvPr/>
          </p:nvCxnSpPr>
          <p:spPr>
            <a:xfrm>
              <a:off x="8688288" y="2780928"/>
              <a:ext cx="0" cy="1003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4131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51384" y="1436004"/>
            <a:ext cx="9577066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“Y fue lanzado fuera el gran dragón, la </a:t>
            </a: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Aharoni" pitchFamily="2" charset="-79"/>
              </a:rPr>
              <a:t>serpiente</a:t>
            </a:r>
            <a:r>
              <a:rPr lang="es-CO" sz="3200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antigua, que se llama diablo y Satanás”.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cs typeface="Aharoni" pitchFamily="2" charset="-79"/>
              </a:rPr>
              <a:t>Apocalipsis 12:9. </a:t>
            </a:r>
            <a:endParaRPr lang="es-CO" sz="4000" b="1" kern="0" spc="50" dirty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cs typeface="Aharoni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215680" y="404664"/>
            <a:ext cx="5760640" cy="646331"/>
          </a:xfrm>
          <a:prstGeom prst="rect">
            <a:avLst/>
          </a:prstGeom>
          <a:solidFill>
            <a:srgbClr val="FFFF99"/>
          </a:solidFill>
          <a:effectLst>
            <a:glow rad="25400">
              <a:srgbClr val="FFFF00"/>
            </a:glow>
            <a:outerShdw blurRad="40000" dist="23000" dir="5400000" rotWithShape="0">
              <a:srgbClr val="000000">
                <a:alpha val="35000"/>
              </a:srgbClr>
            </a:outerShdw>
            <a:softEdge rad="1778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símbolo de la serpiente.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1384" y="3494037"/>
            <a:ext cx="9937104" cy="30469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“Y Jehová dijo a Moisés: Hazte una </a:t>
            </a: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Aharoni" pitchFamily="2" charset="-79"/>
              </a:rPr>
              <a:t>serpiente</a:t>
            </a:r>
            <a:r>
              <a:rPr lang="es-CO" sz="3200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 ardiente, y ponla sobre una asta; y cualquiera que fuere mordido y mirare a ella, vivirá”. </a:t>
            </a:r>
            <a:r>
              <a:rPr lang="es-CO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cs typeface="Aharoni" pitchFamily="2" charset="-79"/>
              </a:rPr>
              <a:t>Números 21:8.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“Y como Moisés levantó la </a:t>
            </a: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Aharoni" pitchFamily="2" charset="-79"/>
              </a:rPr>
              <a:t>serpiente</a:t>
            </a:r>
            <a:r>
              <a:rPr lang="es-CO" sz="3200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en el desierto, así es necesario que el Hijo del Hombre sea levantado</a:t>
            </a:r>
            <a:r>
              <a:rPr lang="es-CO" sz="3200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cs typeface="Aharoni" pitchFamily="2" charset="-79"/>
              </a:rPr>
              <a:t>”. </a:t>
            </a:r>
            <a:r>
              <a:rPr lang="es-CO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cs typeface="Aharoni" pitchFamily="2" charset="-79"/>
              </a:rPr>
              <a:t>Juan 3:14. </a:t>
            </a:r>
            <a:endParaRPr lang="es-CO" sz="3200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cs typeface="Aharoni" pitchFamily="2" charset="-79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536160" y="2220834"/>
            <a:ext cx="1800201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Satanás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7536160" y="4725143"/>
            <a:ext cx="1800202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Jesús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860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03513" y="1418000"/>
            <a:ext cx="7146960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kern="0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 en el logo de una iglesia cristiana estuviera una serpiente, unos dirían que representa al diablo, otros dirían que representa a Jesús.</a:t>
            </a:r>
            <a:endParaRPr lang="es-CO" sz="3200" b="1" kern="0" dirty="0">
              <a:ln>
                <a:solidFill>
                  <a:srgbClr val="006600"/>
                </a:solidFill>
              </a:ln>
              <a:solidFill>
                <a:srgbClr val="006600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03513" y="4005064"/>
            <a:ext cx="5472609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Pero en el logo de la medicina la serpiente tiene otro significado.</a:t>
            </a:r>
            <a:endParaRPr lang="es-CO" sz="3200" b="1" kern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3789040"/>
            <a:ext cx="1455567" cy="21873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428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30532" y="1317828"/>
            <a:ext cx="6930935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 libro abierto en el logo de una iglesia cristiana representa la Biblia, pero en el logo de una librería, escuela o biblioteca tiene otro significado.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41527" y="4509120"/>
            <a:ext cx="5508943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 clave está en el origen, el propósito, la visión </a:t>
            </a:r>
            <a:r>
              <a:rPr lang="es-CO" sz="3200" b="1" ker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 la misión</a:t>
            </a:r>
            <a:endParaRPr lang="es-CO" sz="3200" b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 la entidad que lo respalda.</a:t>
            </a:r>
            <a:endParaRPr lang="es-CO" sz="3200" b="1" kern="0" dirty="0">
              <a:ln w="1270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innerShdw blurRad="177800">
                  <a:srgbClr val="9BBB59">
                    <a:lumMod val="50000"/>
                  </a:srgbClr>
                </a:innerShd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89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7409" y="800125"/>
            <a:ext cx="8641480" cy="1569660"/>
          </a:xfrm>
          <a:prstGeom prst="rect">
            <a:avLst/>
          </a:prstGeom>
          <a:solidFill>
            <a:srgbClr val="00540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Aun Jesús usó figuras para representarse a sí mismo que desde nuestro punto de vista y con una mente estrecha cuestionaríamos sin vacilar.</a:t>
            </a:r>
            <a:r>
              <a:rPr lang="es-CO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43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 </a:t>
            </a:r>
            <a:endParaRPr lang="es-ES" sz="3600" b="1" kern="0" spc="5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FFFF43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7409" y="2732907"/>
            <a:ext cx="6270123" cy="2062103"/>
          </a:xfrm>
          <a:prstGeom prst="rect">
            <a:avLst/>
          </a:prstGeom>
          <a:solidFill>
            <a:srgbClr val="82000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Un cuerpo muerto en descomposición o a punto de descomponerse.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Mateo 24:28.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216" y="2564904"/>
            <a:ext cx="2550506" cy="20450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216" y="4725144"/>
            <a:ext cx="2550506" cy="199655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767409" y="4996334"/>
            <a:ext cx="6217233" cy="1077218"/>
          </a:xfrm>
          <a:prstGeom prst="rect">
            <a:avLst/>
          </a:prstGeom>
          <a:solidFill>
            <a:srgbClr val="00006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Un cordero con 7 cuernos y 7 ojos (antinatural). </a:t>
            </a:r>
            <a:r>
              <a:rPr lang="es-CO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Apocalipsis 5:6.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324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294640" y="3215878"/>
            <a:ext cx="5602719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Unos ven la realidad, otros ven lo que quieren ver.</a:t>
            </a:r>
            <a:endParaRPr lang="es-ES" sz="3600" b="1" kern="0" spc="5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803327" y="718825"/>
            <a:ext cx="8585346" cy="206210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Muchas personas determinan el significado de imágenes, personas, palabras y situaciones, influenciadas por sus prejuicios en vez de hacerlo con imparcialidad.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16245" y="4662428"/>
            <a:ext cx="7759508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6600"/>
                  </a:solidFill>
                  <a:prstDash val="solid"/>
                </a:ln>
                <a:solidFill>
                  <a:srgbClr val="0066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Mientras que Nicodemo vio en Jesús a un enviado de Dios. </a:t>
            </a:r>
            <a:r>
              <a:rPr lang="es-ES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Juan 3:2. </a:t>
            </a:r>
            <a:r>
              <a:rPr lang="es-ES" sz="3200" b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Otros vieron en él a un agente de Satanás. </a:t>
            </a:r>
            <a:r>
              <a:rPr lang="es-ES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Mateo 9:34.</a:t>
            </a:r>
            <a:endParaRPr lang="es-ES" sz="3600" b="1" kern="0" spc="50" dirty="0">
              <a:ln w="952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980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24295" y="836374"/>
            <a:ext cx="7343409" cy="20621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Vivimos en un momento de la historia en el que todo es y puede ser cuestionado.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dirty="0">
                <a:ln w="10160">
                  <a:solidFill>
                    <a:srgbClr val="3FCDFF"/>
                  </a:solidFill>
                  <a:prstDash val="solid"/>
                </a:ln>
                <a:solidFill>
                  <a:srgbClr val="3FCD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Aharoni" pitchFamily="2" charset="-79"/>
              </a:rPr>
              <a:t>Y tenemos todo el derecho de dudar.</a:t>
            </a:r>
            <a:endParaRPr lang="es-ES" sz="3200" b="1" kern="0" dirty="0">
              <a:ln w="10160">
                <a:solidFill>
                  <a:srgbClr val="3FCDFF"/>
                </a:solidFill>
                <a:prstDash val="solid"/>
              </a:ln>
              <a:solidFill>
                <a:srgbClr val="3FCD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300468" y="3188978"/>
            <a:ext cx="7591062" cy="2308324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6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Aharoni" pitchFamily="2" charset="-79"/>
              </a:rPr>
              <a:t>¿Pero tenemos el derecho de acusar y juzgar sin un estudio serio y una fuente confiable que respalden nuestras afirmaciones? </a:t>
            </a:r>
            <a:endParaRPr lang="es-ES" sz="4000" b="1" kern="0" spc="50" dirty="0">
              <a:ln w="952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cs typeface="Aharoni" pitchFamily="2" charset="-79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30806" y="5785099"/>
            <a:ext cx="4530386" cy="646331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6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Calibri" panose="020F0502020204030204" pitchFamily="34" charset="0"/>
                <a:cs typeface="Aharoni" pitchFamily="2" charset="-79"/>
              </a:rPr>
              <a:t>¿Qué nos motiva?</a:t>
            </a:r>
            <a:endParaRPr lang="es-ES" sz="3600" b="1" kern="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527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46" y="3317039"/>
            <a:ext cx="3019512" cy="303931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423376" y="908720"/>
            <a:ext cx="7345247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Al hacer declaraciones sobre personas o entidades, siempre será mejor tener en cuenta el contexto y ser imparcial. 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E9FF85-21BF-46C2-89FA-087585537765}" type="slidenum">
              <a:rPr lang="es-ES" sz="1800" kern="0">
                <a:solidFill>
                  <a:sysClr val="windowText" lastClr="000000"/>
                </a:solidFill>
              </a:rPr>
              <a:pPr>
                <a:defRPr/>
              </a:pPr>
              <a:t>24</a:t>
            </a:fld>
            <a:endParaRPr lang="es-ES" sz="1800" kern="0">
              <a:solidFill>
                <a:sysClr val="windowText" lastClr="00000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986976" y="3317039"/>
            <a:ext cx="7201231" cy="30469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kern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Hacer afirmaciones por resentimiento o aversión es deshonesto y peligroso.</a:t>
            </a:r>
          </a:p>
          <a:p>
            <a:pPr algn="ctr">
              <a:defRPr/>
            </a:pPr>
            <a:r>
              <a:rPr lang="es-ES" sz="3200" b="1" kern="0" dirty="0">
                <a:ln>
                  <a:solidFill>
                    <a:srgbClr val="000066"/>
                  </a:solidFill>
                </a:ln>
                <a:solidFill>
                  <a:srgbClr val="000066"/>
                </a:solidFill>
              </a:rPr>
              <a:t>Deshonesto porque se falta a la verdad y peligroso porque se ofende a Dios en la violación del noveno mandamiento.</a:t>
            </a:r>
          </a:p>
          <a:p>
            <a:pPr algn="ctr">
              <a:defRPr/>
            </a:pPr>
            <a:r>
              <a:rPr lang="es-ES" sz="3200" b="1" kern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Éxodo 20:16. </a:t>
            </a:r>
            <a:endParaRPr lang="es-ES" sz="3600" b="1" kern="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75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251" y="3597283"/>
            <a:ext cx="2163600" cy="2176555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48139" y="3597283"/>
            <a:ext cx="7532122" cy="2554545"/>
          </a:xfrm>
          <a:prstGeom prst="rect">
            <a:avLst/>
          </a:prstGeom>
          <a:solidFill>
            <a:srgbClr val="9E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Dios nos ayude a saber dar razón de nuestra fe </a:t>
            </a:r>
            <a:r>
              <a:rPr lang="es-CO" sz="3200" b="1" kern="0" spc="50" dirty="0">
                <a:ln w="9525" cmpd="sng">
                  <a:solidFill>
                    <a:srgbClr val="FFFF43"/>
                  </a:solidFill>
                  <a:prstDash val="solid"/>
                </a:ln>
                <a:solidFill>
                  <a:srgbClr val="FFFF43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“mientras aguardamos la bendita esperanza, la gloriosa aparición de nuestro gran Dios y Salvador Jesucristo.” </a:t>
            </a:r>
            <a:r>
              <a:rPr lang="es-CO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Aharoni" pitchFamily="2" charset="-79"/>
              </a:rPr>
              <a:t>Tito 2:13.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9291950" y="5949280"/>
            <a:ext cx="180020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4000" b="1" kern="0" dirty="0">
                <a:ln>
                  <a:solidFill>
                    <a:srgbClr val="3FCDFF"/>
                  </a:solidFill>
                </a:ln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Amén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244588" y="1236762"/>
            <a:ext cx="9702824" cy="2062103"/>
          </a:xfrm>
          <a:prstGeom prst="rect">
            <a:avLst/>
          </a:prstGeom>
          <a:solidFill>
            <a:srgbClr val="006600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002E00"/>
                  </a:glow>
                </a:effectLst>
                <a:cs typeface="Aharoni" pitchFamily="2" charset="-79"/>
              </a:rPr>
              <a:t>El fundamento de nuestra fe……………………....</a:t>
            </a:r>
            <a:r>
              <a:rPr lang="es-ES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002E00">
                      <a:alpha val="40000"/>
                    </a:srgbClr>
                  </a:glow>
                </a:effectLst>
                <a:cs typeface="Aharoni" pitchFamily="2" charset="-79"/>
              </a:rPr>
              <a:t>La Biblia.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002E00"/>
                  </a:glow>
                </a:effectLst>
                <a:cs typeface="Aharoni" pitchFamily="2" charset="-79"/>
              </a:rPr>
              <a:t>El centro de nuestro mensaje………… </a:t>
            </a:r>
            <a:r>
              <a:rPr lang="es-ES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002E00">
                      <a:alpha val="40000"/>
                    </a:srgbClr>
                  </a:glow>
                </a:effectLst>
                <a:cs typeface="Aharoni" pitchFamily="2" charset="-79"/>
              </a:rPr>
              <a:t>La cruz de Cristo.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002E00"/>
                  </a:glow>
                </a:effectLst>
                <a:cs typeface="Aharoni" pitchFamily="2" charset="-79"/>
              </a:rPr>
              <a:t>La misión de la iglesia. </a:t>
            </a:r>
            <a:r>
              <a:rPr lang="es-ES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002E00">
                      <a:alpha val="40000"/>
                    </a:srgbClr>
                  </a:glow>
                </a:effectLst>
                <a:cs typeface="Aharoni" pitchFamily="2" charset="-79"/>
              </a:rPr>
              <a:t>El mensaje de los tres ángeles.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002E00"/>
                  </a:glow>
                </a:effectLst>
                <a:cs typeface="Aharoni" pitchFamily="2" charset="-79"/>
              </a:rPr>
              <a:t>El poder del Espíritu Santo………………………….</a:t>
            </a:r>
            <a:r>
              <a:rPr lang="es-ES" sz="3200" b="1" kern="0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002E00">
                      <a:alpha val="40000"/>
                    </a:srgbClr>
                  </a:glow>
                </a:effectLst>
                <a:cs typeface="Aharoni" pitchFamily="2" charset="-79"/>
              </a:rPr>
              <a:t> </a:t>
            </a:r>
            <a:r>
              <a:rPr lang="es-ES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002E00">
                      <a:alpha val="40000"/>
                    </a:srgbClr>
                  </a:glow>
                </a:effectLst>
                <a:cs typeface="Aharoni" pitchFamily="2" charset="-79"/>
              </a:rPr>
              <a:t>La llama.</a:t>
            </a:r>
            <a:endParaRPr lang="es-ES" sz="3600" b="1" kern="0" spc="50" dirty="0">
              <a:ln w="952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002E00">
                    <a:alpha val="40000"/>
                  </a:srgbClr>
                </a:glow>
              </a:effectLst>
              <a:cs typeface="Aharoni" pitchFamily="2" charset="-79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081749" y="332656"/>
            <a:ext cx="602850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contenido de nuestro logo.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193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yeDspx2BVsianRcA16kD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uQeb8ZT2SOzFVVhHkDcr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kvrCHCptTTVfKNddo2IS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HWgjjLGqxEzwIKwhhCpV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KFbtt6faJLkQVJGqi6Hc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bhvtRKrfbzUXg5QPFrf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GN1QQYwHIdm40cYDnpiv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g0Lplsg1KcAHXAIr1UsI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Ab5DR24Qun4pMgqvvgF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Mm2BfblvPMGqjbdgPoZF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kTbVbBoWsNSGOP21BQJk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nZs4deGRGiDG29qk0K6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DmodNN9W2qKvct6nagB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7MTBhPZdLgurOIO0T3x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iEdQTmWCILXBeBkbwjXP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t0LEoz9mxAerRuenqWDg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JtdtdGHxdoMBODscvMNf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Ian66O5njyvWhhrUltFZm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FgGAUeqQtTlxL266ATrQ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5RmbKBrjAbPSv6qvTRXt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AKvoOfTMxwLrbOeJtOp9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ISxZF4ZATB9shCFlNbqN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4VCg9n84Ujq1CROzOMX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hIxC371dJvwpMs43OPdLx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8QA3uYCC0GGWMd5E6f6Qb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UCQoJwZWKRC2zG10D3B6u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PGRYaJXEG3jVXc5e6C4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jJDoC6C3f4k5T0ISxPdN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ZgL4NyOvuqTUwXeAyDlB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YQ4bnmyNQ9BnKnCxi3eJ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bYuLEXhArBu0hUZCarXHz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j8cQX0khmHo4E5HCIAwfH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TJ6HyGTNMTlrFmyN0gfa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CcgUUyJmaj2iftKfsEozV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Jdpl4Uzf0wL77TrDLk3qI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pm642LOBMFR7t3uzuOMVj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x8mRNOS3vuMHN2eZSOqp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fZpo9bPfDMHTPYIaX0II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LfrlvVXuULrSmsoFHdg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0UdfgIRqG1WTED9HQkjFi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7n6mIyl1uTvlLke5ed64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ZHOfXQTXbHcNP9UZj5F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ojRPsL55zeznS6FTinaB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EzwpVkdNYxdsAoXqv4NRB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CqW2f60IuV74Eii3PLRMf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9qwgVSS5N4HbW6sS57Mg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wJF8re20PdBgwwYa7Qo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mtmbBXFKZZYQ50xgKqQL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lPWm7WFpEbi9giWQhmfP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CpqwqUnpxlYuv0lFAyNkz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FNRhXNAzoO2JIpvPG2iZ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EKhBbGOsvEiKCF9WzPYX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rMiV9LSL2zeQtcwGcpSA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qFTaw6Ia7S9cYZF2VWGs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4T9tCgmq6mOTGSggBlFjp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YjZyGxnWEF40mMJHTQlJ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jh7oLkA19FXUPt4zP39I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PGvtwUrPYF5sYGhz8BC3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oRTdPgwGQNctABVfq9cb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rRNM0GsxFvTk7BCGBysZ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FMcGXdlcUrKmwp2q3gPdj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HAgtjCJxDJZCM4A52t6lK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YAbAgyiCLVx5CqtUJsm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4407</TotalTime>
  <Words>1306</Words>
  <Application>Microsoft Office PowerPoint</Application>
  <PresentationFormat>Panorámica</PresentationFormat>
  <Paragraphs>106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Aharoni</vt:lpstr>
      <vt:lpstr>Arial</vt:lpstr>
      <vt:lpstr>Calibri</vt:lpstr>
      <vt:lpstr>Comic Sans MS</vt:lpstr>
      <vt:lpstr>Open Sans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¿A dónde  y a quiénes</dc:title>
  <dc:creator>Luffi</dc:creator>
  <cp:lastModifiedBy>ernesto garcia gomez</cp:lastModifiedBy>
  <cp:revision>822</cp:revision>
  <dcterms:created xsi:type="dcterms:W3CDTF">2013-04-13T02:54:06Z</dcterms:created>
  <dcterms:modified xsi:type="dcterms:W3CDTF">2024-10-09T20:56:23Z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1h8z9fuht130Tn_l_r8N6AuVsJWcqB8E0DLN1OMvfTH4</vt:lpwstr>
  </property>
  <property fmtid="{D5CDD505-2E9C-101B-9397-08002B2CF9AE}" pid="4" name="Google.Documents.RevisionId">
    <vt:lpwstr>10253079382142271501</vt:lpwstr>
  </property>
  <property fmtid="{D5CDD505-2E9C-101B-9397-08002B2CF9AE}" pid="5" name="Google.Documents.PreviousRevisionId">
    <vt:lpwstr>17336298699588335290</vt:lpwstr>
  </property>
  <property fmtid="{D5CDD505-2E9C-101B-9397-08002B2CF9AE}" pid="6" name="Google.Documents.PluginVersion">
    <vt:lpwstr>2.0.2662.553</vt:lpwstr>
  </property>
  <property fmtid="{D5CDD505-2E9C-101B-9397-08002B2CF9AE}" pid="7" name="Google.Documents.MergeIncapabilityFlags">
    <vt:i4>0</vt:i4>
  </property>
</Properties>
</file>