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9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.xml" ContentType="application/vnd.openxmlformats-officedocument.presentationml.notesSlide+xml"/>
  <Override PartName="/ppt/tags/tag68.xml" ContentType="application/vnd.openxmlformats-officedocument.presentationml.tags+xml"/>
  <Override PartName="/ppt/notesSlides/notesSlide2.xml" ContentType="application/vnd.openxmlformats-officedocument.presentationml.notesSlide+xml"/>
  <Override PartName="/ppt/tags/tag69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  <p:sldMasterId id="2147483845" r:id="rId2"/>
    <p:sldMasterId id="2147483863" r:id="rId3"/>
    <p:sldMasterId id="2147483876" r:id="rId4"/>
    <p:sldMasterId id="2147483894" r:id="rId5"/>
    <p:sldMasterId id="2147483907" r:id="rId6"/>
    <p:sldMasterId id="2147483925" r:id="rId7"/>
    <p:sldMasterId id="2147483943" r:id="rId8"/>
  </p:sldMasterIdLst>
  <p:notesMasterIdLst>
    <p:notesMasterId r:id="rId55"/>
  </p:notesMasterIdLst>
  <p:sldIdLst>
    <p:sldId id="317" r:id="rId9"/>
    <p:sldId id="308" r:id="rId10"/>
    <p:sldId id="318" r:id="rId11"/>
    <p:sldId id="319" r:id="rId12"/>
    <p:sldId id="373" r:id="rId13"/>
    <p:sldId id="321" r:id="rId14"/>
    <p:sldId id="322" r:id="rId15"/>
    <p:sldId id="324" r:id="rId16"/>
    <p:sldId id="323" r:id="rId17"/>
    <p:sldId id="315" r:id="rId18"/>
    <p:sldId id="357" r:id="rId19"/>
    <p:sldId id="307" r:id="rId20"/>
    <p:sldId id="325" r:id="rId21"/>
    <p:sldId id="326" r:id="rId22"/>
    <p:sldId id="330" r:id="rId23"/>
    <p:sldId id="327" r:id="rId24"/>
    <p:sldId id="328" r:id="rId25"/>
    <p:sldId id="331" r:id="rId26"/>
    <p:sldId id="333" r:id="rId27"/>
    <p:sldId id="334" r:id="rId28"/>
    <p:sldId id="332" r:id="rId29"/>
    <p:sldId id="335" r:id="rId30"/>
    <p:sldId id="336" r:id="rId31"/>
    <p:sldId id="338" r:id="rId32"/>
    <p:sldId id="339" r:id="rId33"/>
    <p:sldId id="341" r:id="rId34"/>
    <p:sldId id="343" r:id="rId35"/>
    <p:sldId id="342" r:id="rId36"/>
    <p:sldId id="344" r:id="rId37"/>
    <p:sldId id="345" r:id="rId38"/>
    <p:sldId id="346" r:id="rId39"/>
    <p:sldId id="358" r:id="rId40"/>
    <p:sldId id="359" r:id="rId41"/>
    <p:sldId id="360" r:id="rId42"/>
    <p:sldId id="348" r:id="rId43"/>
    <p:sldId id="349" r:id="rId44"/>
    <p:sldId id="365" r:id="rId45"/>
    <p:sldId id="362" r:id="rId46"/>
    <p:sldId id="353" r:id="rId47"/>
    <p:sldId id="354" r:id="rId48"/>
    <p:sldId id="366" r:id="rId49"/>
    <p:sldId id="367" r:id="rId50"/>
    <p:sldId id="369" r:id="rId51"/>
    <p:sldId id="374" r:id="rId52"/>
    <p:sldId id="372" r:id="rId53"/>
    <p:sldId id="340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3F9A5"/>
    <a:srgbClr val="ABF682"/>
    <a:srgbClr val="FFFFAB"/>
    <a:srgbClr val="FBBBE9"/>
    <a:srgbClr val="500028"/>
    <a:srgbClr val="660033"/>
    <a:srgbClr val="F4F9B5"/>
    <a:srgbClr val="EBF5D7"/>
    <a:srgbClr val="C3F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4434" autoAdjust="0"/>
  </p:normalViewPr>
  <p:slideViewPr>
    <p:cSldViewPr snapToGrid="0">
      <p:cViewPr varScale="1">
        <p:scale>
          <a:sx n="72" d="100"/>
          <a:sy n="72" d="100"/>
        </p:scale>
        <p:origin x="10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viewProps" Target="view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6676B-AAFB-437C-A5E2-8B60F64428EF}" type="datetimeFigureOut">
              <a:rPr lang="es-CO" smtClean="0"/>
              <a:t>5/07/2019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A0E56-D96B-487D-B9E5-B472F9091F5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3657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025EA-455C-4A95-88A0-784CE54AD78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715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025EA-455C-4A95-88A0-784CE54AD78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838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025EA-455C-4A95-88A0-784CE54AD78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838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38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9093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510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486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2386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410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6650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1088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9803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1334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065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40388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295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82490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3553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1882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7452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53507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659D2-D1CA-48E3-A80A-2CEBFC61D583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3401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48681-95C2-4D86-9D09-E678A4FACFB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978578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CF10-5B32-4A02-9C31-F033C78C2455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09960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58BAC-58D0-4A51-AFA3-83B7DDC2CD00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74843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D79E4-3E55-436B-9B41-7B5B3291568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8178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04CA2-BDA3-46C2-940E-A576691BAF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25578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FEDD4-FCD2-4F38-BDF8-C8D3FC46D04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302999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8AB88-F44C-4A3A-863D-AF6E7E357173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167282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C612-275D-497D-89C8-93C063AAE49F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93613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5E0F2-3987-49FD-B834-F215E5374F8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687432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B2ECA-E2B8-4725-8B72-3FA57476F823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29460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6999288" y="2613025"/>
            <a:ext cx="601662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172DC-197C-4189-B7C8-E890E5E40653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8655610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3D71E-A50A-45C1-A9A4-7EF1A3CC1844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333765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32E39-3531-40A8-8F50-C79338A7CCE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1883830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8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AF97F-2B4B-4F19-A2A4-AC5AE8AFA9CC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641367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B5A43-9433-4DFC-ABF1-DEF9AB32E34F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10520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1612-0D8C-40CF-8696-8ECEA478668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710173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311166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26874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113079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61933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626454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920646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913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70134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690941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264887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403850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943847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799832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7442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19419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328593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382010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63148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76942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4722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449383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623274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39371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055508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52885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43306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086193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16595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49373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 sz="180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 sz="180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7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398950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038331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191069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826436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662514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377074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4640473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393805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604644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274543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439037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2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514959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1659D2-D1CA-48E3-A80A-2CEBFC61D58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581600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48681-95C2-4D86-9D09-E678A4FACFB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9496392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ECF10-5B32-4A02-9C31-F033C78C2455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9695603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58BAC-58D0-4A51-AFA3-83B7DDC2CD00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0612553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D79E4-3E55-436B-9B41-7B5B3291568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8778322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04CA2-BDA3-46C2-940E-A576691BAF6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096332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FEDD4-FCD2-4F38-BDF8-C8D3FC46D042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186407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8AB88-F44C-4A3A-863D-AF6E7E35717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074122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DC612-275D-497D-89C8-93C063AAE49F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029794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5E0F2-3987-49FD-B834-F215E5374F86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115304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7B2ECA-E2B8-4725-8B72-3FA57476F82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624639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7172DC-197C-4189-B7C8-E890E5E4065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68525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3D71E-A50A-45C1-A9A4-7EF1A3CC1844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154730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32E39-3531-40A8-8F50-C79338A7CCEB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65420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AF97F-2B4B-4F19-A2A4-AC5AE8AFA9CC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607053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B5A43-9433-4DFC-ABF1-DEF9AB32E34F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338420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601612-0D8C-40CF-8696-8ECEA478668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395923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68686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44450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196631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34273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7875900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795121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838013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539579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032134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054671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21836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585800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59539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76740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190737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5710491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68588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9E750E2-8243-45A5-A28A-909DD8A22D6D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4739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E8027AF2-5CE0-4227-B407-82C129244208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68535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A488463-01F3-465A-815C-BD6874BB8AA0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5874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B72667B-A9F7-439E-953D-9CB6AB256D33}" type="datetime1">
              <a:rPr lang="es-ES" smtClean="0"/>
              <a:t>05/07/2019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5098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727D810-B7E0-4A6B-BB8C-6D29C005C721}" type="datetime1">
              <a:rPr lang="es-ES" smtClean="0"/>
              <a:t>05/07/2019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2968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24EBD89-F64B-454C-B8E8-5087A52799F6}" type="datetime1">
              <a:rPr lang="es-ES" smtClean="0"/>
              <a:t>05/07/2019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3708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42B78D3-4EDA-4818-80D1-ACD51A487BEC}" type="datetime1">
              <a:rPr lang="es-ES" smtClean="0"/>
              <a:t>05/07/2019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2560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B256DB63-2C16-4A93-BF38-493E7CB97E24}" type="datetime1">
              <a:rPr lang="es-ES" smtClean="0"/>
              <a:t>05/07/2019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61418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C4FB7F22-1811-4AE8-B5FB-EFB92658BA36}" type="datetime1">
              <a:rPr lang="es-ES" smtClean="0"/>
              <a:t>05/07/2019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739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7744B5C-AD3D-44F6-AF11-8157AA7E7A5A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0639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BCDC1A8-4211-45AA-9C9C-F4133549157D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03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8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11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906404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66" name="Title Placeholder 1"/>
          <p:cNvSpPr>
            <a:spLocks noGrp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0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81D69E-0792-471E-B838-91AE758FD78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071166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110301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160847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 sz="1800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 sz="1800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 sz="1800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2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6095189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91624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5/07/2019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7419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F0C66-77A3-4C2F-A91B-F7410201E059}" type="datetime1">
              <a:rPr lang="es-ES" smtClean="0"/>
              <a:t>05/07/2019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35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6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6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6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ysClr val="window" lastClr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154" y="2478157"/>
            <a:ext cx="3571874" cy="3571874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194976" y="999019"/>
            <a:ext cx="4754049" cy="120032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¿Son adventistas los davidianos?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25219" y="3536812"/>
            <a:ext cx="3498574" cy="1569660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¿Es adventista La vara del pastor? </a:t>
            </a:r>
          </a:p>
        </p:txBody>
      </p:sp>
    </p:spTree>
    <p:extLst>
      <p:ext uri="{BB962C8B-B14F-4D97-AF65-F5344CB8AC3E}">
        <p14:creationId xmlns:p14="http://schemas.microsoft.com/office/powerpoint/2010/main" val="1954295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2000">
              <a:schemeClr val="accent1">
                <a:lumMod val="50000"/>
              </a:schemeClr>
            </a:gs>
            <a:gs pos="100000">
              <a:srgbClr val="060147"/>
            </a:gs>
            <a:gs pos="45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523159" y="3378265"/>
            <a:ext cx="6063468" cy="138499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Dicen ser adventistas, se reúnen en nuestras iglesias, guardan el sábado, leen los libros de Elena White y son vegetarianos.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622307" y="1638916"/>
            <a:ext cx="5865172" cy="138499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Los davidianos son un grupo disidente que se guía por los escritos de Víctor Tasho Houteff a quien consideran su profeta.</a:t>
            </a:r>
            <a:endParaRPr kumimoji="0" lang="es-CO" sz="34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967948" y="601452"/>
            <a:ext cx="5208104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¿Quiénes son los davidianos?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606826" y="5180080"/>
            <a:ext cx="5930348" cy="1077218"/>
          </a:xfrm>
          <a:prstGeom prst="rect">
            <a:avLst/>
          </a:prstGeom>
          <a:solidFill>
            <a:srgbClr val="C00000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Por eso hay quienes piensan que davidiano y adventista es lo mismo.</a:t>
            </a:r>
          </a:p>
        </p:txBody>
      </p:sp>
    </p:spTree>
    <p:extLst>
      <p:ext uri="{BB962C8B-B14F-4D97-AF65-F5344CB8AC3E}">
        <p14:creationId xmlns:p14="http://schemas.microsoft.com/office/powerpoint/2010/main" val="17377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22340E"/>
            </a:gs>
            <a:gs pos="35000">
              <a:srgbClr val="4C6426"/>
            </a:gs>
            <a:gs pos="64000">
              <a:srgbClr val="2A3715"/>
            </a:gs>
            <a:gs pos="21000">
              <a:srgbClr val="3A968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263262" y="4255744"/>
            <a:ext cx="6808062" cy="1569660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El gran problema es que los davidianos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 parecen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adventistas, y eso es lo que les da el poder de engañar.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67567" y="1443614"/>
            <a:ext cx="6808062" cy="206210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66"/>
                </a:solidFill>
                <a:effectLst/>
                <a:uLnTx/>
                <a:uFillTx/>
                <a:latin typeface="Arial Narrow" panose="020B0606020202030204" pitchFamily="34" charset="0"/>
              </a:rPr>
              <a:t>Pero hay tanta diferencia entre un adventista y un davidiano como la hay entre un adventista y un mormón, católico o pentecostal, etc.</a:t>
            </a:r>
          </a:p>
        </p:txBody>
      </p:sp>
    </p:spTree>
    <p:extLst>
      <p:ext uri="{BB962C8B-B14F-4D97-AF65-F5344CB8AC3E}">
        <p14:creationId xmlns:p14="http://schemas.microsoft.com/office/powerpoint/2010/main" val="58988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2000">
              <a:schemeClr val="bg1"/>
            </a:gs>
            <a:gs pos="100000">
              <a:srgbClr val="06014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540266" y="5592274"/>
            <a:ext cx="6063468" cy="523220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De ahí se desprenden todas las diferencias.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979272" y="989559"/>
            <a:ext cx="5185456" cy="224676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La diferencia entre los adventistas y los davidianos es la misma diferencia que hay entre los adventistas y las otras iglesias y grupos disidentes.</a:t>
            </a:r>
            <a:endParaRPr kumimoji="0" lang="es-CO" sz="3400" b="1" i="0" u="none" strike="noStrike" kern="0" cap="none" spc="0" normalizeH="0" baseline="0" noProof="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Franklin Gothic Demi Cond" panose="020B07060304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79272" y="3470546"/>
            <a:ext cx="5185456" cy="156966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La gran diferencia está en cómo interpretan ellos y cómo interpretamos nosotros.</a:t>
            </a:r>
          </a:p>
        </p:txBody>
      </p:sp>
    </p:spTree>
    <p:extLst>
      <p:ext uri="{BB962C8B-B14F-4D97-AF65-F5344CB8AC3E}">
        <p14:creationId xmlns:p14="http://schemas.microsoft.com/office/powerpoint/2010/main" val="34294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chemeClr val="accent6">
                <a:lumMod val="75000"/>
              </a:schemeClr>
            </a:gs>
            <a:gs pos="62000">
              <a:srgbClr val="121E52"/>
            </a:gs>
            <a:gs pos="100000">
              <a:srgbClr val="060147"/>
            </a:gs>
            <a:gs pos="20000">
              <a:srgbClr val="4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730526" y="153586"/>
            <a:ext cx="7682948" cy="2677656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s-CO" sz="2800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Franklin Gothic Demi Cond" panose="020B0706030402020204" pitchFamily="34" charset="0"/>
              </a:rPr>
              <a:t>Cómo todo grupo disidente, los davidianos son captadores de diezmos (</a:t>
            </a:r>
            <a:r>
              <a:rPr kumimoji="0" lang="es-CO" sz="2800" i="1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anose="020B0706030402020204" pitchFamily="34" charset="0"/>
              </a:rPr>
              <a:t>pagan doble diezmo a su organización</a:t>
            </a:r>
            <a:r>
              <a:rPr kumimoji="0" lang="es-CO" sz="2800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Franklin Gothic Demi Cond" panose="020B0706030402020204" pitchFamily="34" charset="0"/>
              </a:rPr>
              <a:t>), </a:t>
            </a:r>
            <a:r>
              <a:rPr lang="es-CO" sz="2800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Franklin Gothic Demi Cond" panose="020B0706030402020204" pitchFamily="34" charset="0"/>
              </a:rPr>
              <a:t> Se camuflan como adventistas y no se revelan como davidianos hasta que son descubiertos. </a:t>
            </a: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Franklin Gothic Demi Cond" panose="020B0706030402020204" pitchFamily="34" charset="0"/>
              </a:rPr>
              <a:t>La mayoría de los disidentes son personas resentidas que se creen llamados a reformar la iglesia.</a:t>
            </a:r>
            <a:endParaRPr kumimoji="0" lang="es-CO" sz="28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anose="020B07060304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09600" y="2949250"/>
            <a:ext cx="7924799" cy="954107"/>
          </a:xfrm>
          <a:prstGeom prst="rect">
            <a:avLst/>
          </a:prstGeom>
          <a:gradFill>
            <a:gsLst>
              <a:gs pos="0">
                <a:srgbClr val="DEBE36"/>
              </a:gs>
              <a:gs pos="100000">
                <a:srgbClr val="C49726"/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b="1" kern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Más que predicar la verdad que dicen tener y vivir, se dedican a acusar y a difamar a la iglesia y a sus líderes. </a:t>
            </a:r>
            <a:endParaRPr lang="es-CO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358844" y="4002941"/>
            <a:ext cx="4334581" cy="2677656"/>
          </a:xfrm>
          <a:prstGeom prst="rect">
            <a:avLst/>
          </a:prstGeom>
          <a:gradFill>
            <a:gsLst>
              <a:gs pos="0">
                <a:srgbClr val="EF4545"/>
              </a:gs>
              <a:gs pos="100000">
                <a:schemeClr val="accent6">
                  <a:shade val="88000"/>
                  <a:lumMod val="88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b="1" kern="0" dirty="0">
                <a:ln w="3175">
                  <a:solidFill>
                    <a:srgbClr val="FFFF7D"/>
                  </a:solidFill>
                </a:ln>
                <a:solidFill>
                  <a:srgbClr val="FFFF7D"/>
                </a:solidFill>
                <a:latin typeface="Arial Narrow" panose="020B0606020202030204" pitchFamily="34" charset="0"/>
              </a:rPr>
              <a:t>Pero detrás de la fachada de lo que parecen ser simples enseñanzas adventistas hay creencias que son contrarias la Iglesia Adventista del Séptimo Día.</a:t>
            </a:r>
            <a:endParaRPr kumimoji="0" lang="es-CO" sz="3400" b="1" i="0" u="none" strike="noStrike" kern="0" cap="none" spc="0" normalizeH="0" baseline="0" noProof="0" dirty="0">
              <a:ln w="3175">
                <a:solidFill>
                  <a:srgbClr val="FFFF7D"/>
                </a:solidFill>
              </a:ln>
              <a:solidFill>
                <a:srgbClr val="FFFF7D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37323" y="4002941"/>
            <a:ext cx="3709486" cy="267765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b="1" kern="0" dirty="0">
                <a:ln w="3175">
                  <a:solidFill>
                    <a:srgbClr val="58C858"/>
                  </a:solidFill>
                </a:ln>
                <a:solidFill>
                  <a:srgbClr val="58C858"/>
                </a:solidFill>
                <a:latin typeface="Arial Narrow" panose="020B0606020202030204" pitchFamily="34" charset="0"/>
              </a:rPr>
              <a:t>Muchos adventistas caen presa de sus engaños porque mucho de lo que los davidianos dicen es creído y aceptado por nosotros.</a:t>
            </a:r>
            <a:endParaRPr kumimoji="0" lang="es-CO" sz="3400" b="1" i="0" u="none" strike="noStrike" kern="0" cap="none" spc="0" normalizeH="0" baseline="0" noProof="0" dirty="0">
              <a:ln w="3175">
                <a:solidFill>
                  <a:srgbClr val="58C858"/>
                </a:solidFill>
              </a:ln>
              <a:solidFill>
                <a:srgbClr val="58C858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05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2000">
              <a:schemeClr val="bg1"/>
            </a:gs>
            <a:gs pos="100000">
              <a:srgbClr val="06014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768626" y="944599"/>
            <a:ext cx="7606748" cy="5693866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CO" sz="2800" b="1" kern="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</a:rPr>
              <a:t>Los davidianos creen: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los adventistas son las “</a:t>
            </a:r>
            <a:r>
              <a:rPr lang="es-CO" sz="2800" i="1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ovejas perdidas de la casa de Israel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”.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el tiempo de gracia se cerrará dos veces.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l</a:t>
            </a:r>
            <a:r>
              <a:rPr kumimoji="0" lang="es-CO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a piedra de Daniel 2 no representa a Cristo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sino a los 144 mil, y que ese número es literal. 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e</a:t>
            </a:r>
            <a:r>
              <a:rPr kumimoji="0" lang="es-CO" sz="280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l reino de Dios se va a establecer en Palestina, en la Jerusalén terrenal.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su deber es predicar a los adventistas para que se conviertan a La vara del pastor.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e</a:t>
            </a:r>
            <a:r>
              <a:rPr kumimoji="0" lang="es-CO" sz="280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l evangelio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será predicado al mundo cuando Dios haya destruido a los adventistas que no acepten La vara del pastor. </a:t>
            </a:r>
            <a:endParaRPr kumimoji="0" lang="es-CO" sz="3400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86725" y="188386"/>
            <a:ext cx="6734632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Algunas creencias davidianas.</a:t>
            </a:r>
          </a:p>
        </p:txBody>
      </p:sp>
    </p:spTree>
    <p:extLst>
      <p:ext uri="{BB962C8B-B14F-4D97-AF65-F5344CB8AC3E}">
        <p14:creationId xmlns:p14="http://schemas.microsoft.com/office/powerpoint/2010/main" val="31195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2000">
              <a:schemeClr val="bg1"/>
            </a:gs>
            <a:gs pos="100000">
              <a:srgbClr val="06014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073427" y="962667"/>
            <a:ext cx="6997147" cy="5693866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CO" sz="2800" b="1" kern="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</a:rPr>
              <a:t>Los davidianos creen: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la predicación del evangelio que hace la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Iglesia Adventista al mundo es la obra del demonio.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</a:t>
            </a:r>
            <a:r>
              <a:rPr lang="es-CO" sz="2800" ker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Dios va a 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destruir a la Iglesia Adventista por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haber rechazado el mensaje de La vara del pastor.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Víctor Tasho Houteff es el tercer Elías y es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el remplazo de Elena White.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las oraciones siempre deben ser de rodillas.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las mujeres en la congregación deben usar 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un velo.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Elena White y la Iglesia Adventista son una 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 las 7 cabezas blasfemas de la bestia diabólica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de Apocalipsis 13.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104689" y="188386"/>
            <a:ext cx="6934623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Algunas creencias davidianas.</a:t>
            </a:r>
          </a:p>
        </p:txBody>
      </p:sp>
    </p:spTree>
    <p:extLst>
      <p:ext uri="{BB962C8B-B14F-4D97-AF65-F5344CB8AC3E}">
        <p14:creationId xmlns:p14="http://schemas.microsoft.com/office/powerpoint/2010/main" val="299092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chemeClr val="bg1"/>
            </a:gs>
            <a:gs pos="62000">
              <a:schemeClr val="bg1"/>
            </a:gs>
            <a:gs pos="100000">
              <a:srgbClr val="060147"/>
            </a:gs>
            <a:gs pos="2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928916" y="1307613"/>
            <a:ext cx="7286168" cy="526297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CO" sz="2800" b="1" kern="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Los davidianos creen: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habrá dos segundas venidas de Cristo. Según ellos la venida de Jesús mencionada en Lucas 18:8 no es la misma registrada en 1 Tesalonicenses 4:16,17.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el aumento de la feligresía de la Iglesia Adventista es obra del demonio.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la iglesia está dando una falsa esperanza de salvación a sus miembros.</a:t>
            </a:r>
          </a:p>
          <a:p>
            <a:pPr lvl="0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Que la iglesia será pura y perfecta antes que termine el tiempo de gracia, cuando Dios destruya a los adventistas a quienes los davidianos consideran la cizaña. Entonces quedarán ellos. 144 mil perfectos.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10957" y="413670"/>
            <a:ext cx="7286167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Algunas creencias davidianas.</a:t>
            </a:r>
          </a:p>
        </p:txBody>
      </p:sp>
    </p:spTree>
    <p:extLst>
      <p:ext uri="{BB962C8B-B14F-4D97-AF65-F5344CB8AC3E}">
        <p14:creationId xmlns:p14="http://schemas.microsoft.com/office/powerpoint/2010/main" val="240092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651552" y="2397948"/>
            <a:ext cx="5840896" cy="2062103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Echemos un vistazo a sus escritos y comprobemos algunas de las muchas diferencias que hay entre los adventistas y los davidianos.</a:t>
            </a:r>
          </a:p>
        </p:txBody>
      </p:sp>
    </p:spTree>
    <p:extLst>
      <p:ext uri="{BB962C8B-B14F-4D97-AF65-F5344CB8AC3E}">
        <p14:creationId xmlns:p14="http://schemas.microsoft.com/office/powerpoint/2010/main" val="1841257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chemeClr val="accent5">
                <a:lumMod val="75000"/>
              </a:schemeClr>
            </a:gs>
            <a:gs pos="69000">
              <a:srgbClr val="FFC000">
                <a:lumMod val="0"/>
              </a:srgbClr>
            </a:gs>
            <a:gs pos="100000">
              <a:schemeClr val="accent6">
                <a:lumMod val="50000"/>
              </a:schemeClr>
            </a:gs>
            <a:gs pos="39000">
              <a:srgbClr val="FFC000">
                <a:lumMod val="38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06" y="1922168"/>
            <a:ext cx="6099588" cy="399014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16732" y="5451669"/>
            <a:ext cx="7710536" cy="95410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“De manera que como se arranca la cizaña, y se quema en el fuego,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así será en el fin de este siglo”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Mateo 13:40.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16732" y="4116340"/>
            <a:ext cx="7710536" cy="95410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“El enemigo que la sembró es el diablo; </a:t>
            </a:r>
            <a:r>
              <a:rPr lang="es-CO" sz="28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la siega es el fin del siglo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; y los segadores son los ángeles”.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Mateo 13:39.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16732" y="848959"/>
            <a:ext cx="7710536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solidFill>
                  <a:srgbClr val="FF0000"/>
                </a:solidFill>
                <a:latin typeface="Arial Black" panose="020B0A04020102020204" pitchFamily="34" charset="0"/>
              </a:rPr>
              <a:t>1. La separación del trigo y la cizaña.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16732" y="1928926"/>
            <a:ext cx="7710536" cy="181588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“Dejad crecer juntamente lo uno y lo otro </a:t>
            </a:r>
            <a:r>
              <a:rPr lang="es-CO" sz="28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hasta la siega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; y </a:t>
            </a:r>
            <a:r>
              <a:rPr lang="es-CO" sz="28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al tiempo de la siega 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yo diré a los segadores: Recoged primero la cizaña, y atadla en manojos para quemarla; pero recoged el trigo en mi granero”. </a:t>
            </a: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Mateo 13:30. </a:t>
            </a:r>
            <a:endParaRPr kumimoji="0" lang="es-CO" sz="34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2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41292" y="2017420"/>
            <a:ext cx="6861416" cy="3108543"/>
          </a:xfrm>
          <a:prstGeom prst="rect">
            <a:avLst/>
          </a:prstGeom>
          <a:gradFill>
            <a:gsLst>
              <a:gs pos="58000">
                <a:srgbClr val="FFD1FF"/>
              </a:gs>
              <a:gs pos="100000">
                <a:schemeClr val="tx1"/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 cizaña y el trigo han de crecer juntos hasta la cosecha; y </a:t>
            </a:r>
            <a:r>
              <a:rPr kumimoji="0" lang="es-CO" sz="2800" b="0" i="1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cosecha es el fin del tiempo de gracia…</a:t>
            </a:r>
            <a:r>
              <a:rPr kumimoji="0" lang="es-CO" sz="2800" b="0" i="1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Una vez concluida la obra del evangelio, sigue inmediatamente es la separación de los buenos y los malos, y el destino de cada clase de personas queda fijado para siempre”.</a:t>
            </a:r>
          </a:p>
          <a:p>
            <a:pPr lvl="0" algn="ctr" defTabSz="914400">
              <a:defRPr/>
            </a:pP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PVGM, 93,94</a:t>
            </a: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157052" y="5439942"/>
            <a:ext cx="5716708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“Falsos hermanos se hallarán en la iglesia mientras el tiempo dure.” </a:t>
            </a: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PVGM, 51.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80440" y="557412"/>
            <a:ext cx="658312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¿Cuándo es la separación del trigo y la cizaña según Elena White?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254" y="5257285"/>
            <a:ext cx="1014454" cy="113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0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45020" y="3366052"/>
            <a:ext cx="5310006" cy="2400657"/>
          </a:xfrm>
          <a:prstGeom prst="rect">
            <a:avLst/>
          </a:prstGeom>
          <a:gradFill>
            <a:gsLst>
              <a:gs pos="0">
                <a:srgbClr val="B6FBAB"/>
              </a:gs>
              <a:gs pos="100000">
                <a:srgbClr val="49C74F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Según el profeta davidiano:</a:t>
            </a:r>
          </a:p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“La ‘siega’ o cosecha (en la parábola del trigo y la cizaña) necesariamente 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precede</a:t>
            </a: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al fin del tiempo de gracia.”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El Juicio y la Cosecha, p. 66.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80440" y="1392299"/>
            <a:ext cx="6583120" cy="14773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Según el profeta davidiano la separación del trigo y la cizaña es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antes</a:t>
            </a: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del fin del tiempo de gracia.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t="5018" r="16506" b="5234"/>
          <a:stretch/>
        </p:blipFill>
        <p:spPr>
          <a:xfrm>
            <a:off x="6467061" y="3366052"/>
            <a:ext cx="1791878" cy="240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2000">
              <a:schemeClr val="accent1">
                <a:lumMod val="50000"/>
              </a:schemeClr>
            </a:gs>
            <a:gs pos="100000">
              <a:srgbClr val="FF0000"/>
            </a:gs>
            <a:gs pos="0">
              <a:srgbClr val="1B1503"/>
            </a:gs>
            <a:gs pos="100000">
              <a:srgbClr val="FF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6" y="2496696"/>
            <a:ext cx="5076825" cy="3810000"/>
          </a:xfrm>
          <a:prstGeom prst="rect">
            <a:avLst/>
          </a:prstGeom>
        </p:spPr>
      </p:pic>
      <p:sp>
        <p:nvSpPr>
          <p:cNvPr id="8" name="Rectángulo 4"/>
          <p:cNvSpPr/>
          <p:nvPr/>
        </p:nvSpPr>
        <p:spPr>
          <a:xfrm>
            <a:off x="1116383" y="1781102"/>
            <a:ext cx="6911229" cy="2862322"/>
          </a:xfrm>
          <a:prstGeom prst="rect">
            <a:avLst/>
          </a:prstGeom>
          <a:gradFill>
            <a:gsLst>
              <a:gs pos="98230">
                <a:srgbClr val="FEBEEC"/>
              </a:gs>
              <a:gs pos="64000">
                <a:srgbClr val="FED4EE"/>
              </a:gs>
              <a:gs pos="30000">
                <a:srgbClr val="FFFFFF"/>
              </a:gs>
              <a:gs pos="0">
                <a:schemeClr val="tx1"/>
              </a:gs>
            </a:gsLst>
            <a:lin ang="162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“Y oró Eliseo, y dijo: Te ruego, oh Jehová, que abras sus ojos para que vea. Entonces Jehová abrió los ojos del criado, y miró; y he aquí que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el monte estaba lleno de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gente de a caballo, y de carros de fuego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alrededor de Eliseo”.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2Reyes 6:17.  </a:t>
            </a:r>
            <a:endParaRPr kumimoji="0" lang="es-CO" sz="3000" b="1" i="0" u="none" strike="noStrike" kern="0" cap="none" spc="0" normalizeH="0" baseline="0" noProof="0" dirty="0">
              <a:ln w="19050">
                <a:solidFill>
                  <a:srgbClr val="000000"/>
                </a:solidFill>
              </a:ln>
              <a:solidFill>
                <a:prstClr val="black"/>
              </a:solidFill>
              <a:effectLst>
                <a:glow>
                  <a:srgbClr val="000066"/>
                </a:glow>
              </a:effectLst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227966" y="667949"/>
            <a:ext cx="4688068" cy="954107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66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0" cap="none" spc="0" normalizeH="0" baseline="0" noProof="0" dirty="0"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2. Gente de a caballo, y carros de fuego.</a:t>
            </a:r>
          </a:p>
        </p:txBody>
      </p:sp>
    </p:spTree>
    <p:extLst>
      <p:ext uri="{BB962C8B-B14F-4D97-AF65-F5344CB8AC3E}">
        <p14:creationId xmlns:p14="http://schemas.microsoft.com/office/powerpoint/2010/main" val="12739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2060"/>
            </a:gs>
            <a:gs pos="0">
              <a:srgbClr val="1B1503"/>
            </a:gs>
            <a:gs pos="100000">
              <a:srgbClr val="FF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34" y="1289191"/>
            <a:ext cx="5739332" cy="4118671"/>
          </a:xfrm>
          <a:prstGeom prst="rect">
            <a:avLst/>
          </a:prstGeom>
        </p:spPr>
      </p:pic>
      <p:sp>
        <p:nvSpPr>
          <p:cNvPr id="8" name="Rectángulo 4"/>
          <p:cNvSpPr/>
          <p:nvPr/>
        </p:nvSpPr>
        <p:spPr>
          <a:xfrm>
            <a:off x="1702333" y="3441871"/>
            <a:ext cx="5739333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“Los carros y caballos que rodeaban a Eliseo eran miríadas de </a:t>
            </a:r>
            <a:r>
              <a:rPr kumimoji="0" lang="es-CO" sz="3000" b="1" i="0" u="none" strike="noStrike" kern="1200" cap="none" spc="0" normalizeH="0" baseline="0" noProof="0" dirty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poderosos ángeles</a:t>
            </a:r>
            <a:r>
              <a:rPr kumimoji="0" lang="es-CO" sz="30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enviados por Dios para cuidar a sus siervos</a:t>
            </a:r>
            <a:r>
              <a:rPr kumimoji="0" lang="es-CO" sz="3000" b="1" i="0" u="none" strike="noStrike" kern="1200" cap="none" spc="0" normalizeH="0" baseline="0" noProof="0" dirty="0">
                <a:ln w="6350"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”.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CBA de 2Reyes 6:17. </a:t>
            </a:r>
            <a:r>
              <a:rPr kumimoji="0" lang="es-CO" sz="30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rgbClr val="000066"/>
                </a:glow>
              </a:effectLst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702334" y="601687"/>
            <a:ext cx="5739333" cy="6463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66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¿Quiénes eran según el CBA?</a:t>
            </a:r>
            <a:endParaRPr kumimoji="0" lang="es-CO" sz="3600" b="0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50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6" b="2620"/>
          <a:stretch/>
        </p:blipFill>
        <p:spPr>
          <a:xfrm>
            <a:off x="5459598" y="3484998"/>
            <a:ext cx="2580654" cy="289394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103748" y="1669960"/>
            <a:ext cx="6936504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“…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Entonces Jehová abrió los ojos del mozo, y miró: y he aquí que el monte estaba lleno de gente de a caballo, y de carros de fuego alrededor de Eliseo. </a:t>
            </a:r>
            <a:r>
              <a:rPr lang="es-CO" sz="300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Entre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el siervo de Dios y las huestes de enemigos armados había </a:t>
            </a:r>
          </a:p>
          <a:p>
            <a:pPr lvl="0" algn="ctr" defTabSz="914400">
              <a:defRPr/>
            </a:pP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un círculo protector de ángeles celestiales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. Habían descendido con gran poder, no para destruir, ni para exigir homenaje, sino para rodear y servir a los débiles e inermes siervos del Señor”.  </a:t>
            </a:r>
            <a:r>
              <a:rPr kumimoji="0" lang="es-CO" sz="3000" b="1" i="0" u="none" strike="noStrike" kern="1200" cap="none" spc="0" normalizeH="0" baseline="0" noProof="0" dirty="0">
                <a:ln w="9525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Profetas y Reyes 192.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241636" y="599551"/>
            <a:ext cx="4660728" cy="6463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66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¿Qué dice Elena White?</a:t>
            </a:r>
            <a:endParaRPr lang="es-CO" sz="3600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416" y="595244"/>
            <a:ext cx="923835" cy="103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4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00"/>
            </a:gs>
            <a:gs pos="35429">
              <a:schemeClr val="accent1">
                <a:lumMod val="75000"/>
              </a:schemeClr>
            </a:gs>
            <a:gs pos="72600">
              <a:schemeClr val="accent1">
                <a:lumMod val="75000"/>
              </a:schemeClr>
            </a:gs>
            <a:gs pos="99000">
              <a:schemeClr val="accent2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590" y="2629690"/>
            <a:ext cx="2072820" cy="2767824"/>
          </a:xfrm>
          <a:prstGeom prst="rect">
            <a:avLst/>
          </a:prstGeom>
        </p:spPr>
      </p:pic>
      <p:sp>
        <p:nvSpPr>
          <p:cNvPr id="8" name="Rectángulo 4"/>
          <p:cNvSpPr/>
          <p:nvPr/>
        </p:nvSpPr>
        <p:spPr>
          <a:xfrm>
            <a:off x="937991" y="1889944"/>
            <a:ext cx="7268018" cy="424731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“Y ahora ¿qué es lo que los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platillos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voladores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agregan a esta ya horrenda escena? Bien que sean mecanismos producidos en el cielo o en la tierra,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vehículos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interplanetarios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del espacio, éstos pintan aun una más horrenda escena para el pecador. Uno puede ser incrédulo, y otro puede sorprenderse al pensar que el cielo tiene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platillos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voladores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Pero, ¿por qué sorprenderse?...” </a:t>
            </a:r>
            <a:endParaRPr lang="es-CO" sz="3000" b="1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lvl="0" algn="ctr">
              <a:defRPr/>
            </a:pPr>
            <a:r>
              <a:rPr lang="es-CO" sz="30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El reclutador de la casa blanca, pág. 10.</a:t>
            </a:r>
            <a:endParaRPr kumimoji="0" lang="es-CO" sz="3000" b="0" i="0" u="none" strike="noStrike" kern="0" cap="none" spc="0" normalizeH="0" baseline="0" noProof="0" dirty="0">
              <a:ln w="19050">
                <a:solidFill>
                  <a:prstClr val="black"/>
                </a:solidFill>
              </a:ln>
              <a:solidFill>
                <a:srgbClr val="FF0000"/>
              </a:solidFill>
              <a:effectLst>
                <a:glow>
                  <a:srgbClr val="000066"/>
                </a:glo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17089" y="681198"/>
            <a:ext cx="6109823" cy="6463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66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 profeta davidiano?</a:t>
            </a:r>
          </a:p>
        </p:txBody>
      </p:sp>
    </p:spTree>
    <p:extLst>
      <p:ext uri="{BB962C8B-B14F-4D97-AF65-F5344CB8AC3E}">
        <p14:creationId xmlns:p14="http://schemas.microsoft.com/office/powerpoint/2010/main" val="28829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0000"/>
            </a:gs>
            <a:gs pos="0">
              <a:srgbClr val="7030A0"/>
            </a:gs>
            <a:gs pos="100000">
              <a:srgbClr val="FF0000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590" y="2442651"/>
            <a:ext cx="2072820" cy="2767824"/>
          </a:xfrm>
          <a:prstGeom prst="rect">
            <a:avLst/>
          </a:prstGeom>
        </p:spPr>
      </p:pic>
      <p:sp>
        <p:nvSpPr>
          <p:cNvPr id="8" name="Rectángulo 4"/>
          <p:cNvSpPr/>
          <p:nvPr/>
        </p:nvSpPr>
        <p:spPr>
          <a:xfrm>
            <a:off x="178905" y="1293603"/>
            <a:ext cx="8786190" cy="517064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CO" sz="3000" b="1" i="0" u="none" strike="noStrike" kern="120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Según Víctor H.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“…Si Dios ha dado al hombre el conocimiento de desarrollar mecanismos aéreos, nadie puede razonablemente suponer que el cielo no tenga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platillos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voladores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insuperablemente superiores. No debemos olvidar que fue lo que cubrió todo un monte en los días de Eliseo </a:t>
            </a:r>
          </a:p>
          <a:p>
            <a:pPr lvl="0" algn="ctr">
              <a:defRPr/>
            </a:pP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(2 Reyes 6:17),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y para estar bien seguros, 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Eliseo los llamó carros de fuego, y si éstos no fueron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platillos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voladores</a:t>
            </a: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o algún tipo de ellos, ¿cómo entonces fue que éstos llegaron a la  tierra? No importa como alguien los quiera llamar, lo que cuenta es lo que ellos son y lo que hacen”. </a:t>
            </a:r>
          </a:p>
          <a:p>
            <a:pPr lvl="0" algn="ctr">
              <a:defRPr/>
            </a:pPr>
            <a:r>
              <a:rPr lang="es-CO" sz="30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El reclutador de la casa blanca, pág. 10.</a:t>
            </a:r>
            <a:endParaRPr kumimoji="0" lang="es-CO" sz="3000" b="0" i="0" u="none" strike="noStrike" kern="1200" cap="none" spc="0" normalizeH="0" baseline="0" noProof="0" dirty="0">
              <a:ln w="19050">
                <a:solidFill>
                  <a:srgbClr val="000000"/>
                </a:solidFill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43276" y="416158"/>
            <a:ext cx="4057447" cy="584775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66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¿Platillos voladores?</a:t>
            </a:r>
          </a:p>
        </p:txBody>
      </p:sp>
    </p:spTree>
    <p:extLst>
      <p:ext uri="{BB962C8B-B14F-4D97-AF65-F5344CB8AC3E}">
        <p14:creationId xmlns:p14="http://schemas.microsoft.com/office/powerpoint/2010/main" val="312240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824345" y="2048540"/>
            <a:ext cx="4213638" cy="3785652"/>
          </a:xfrm>
          <a:prstGeom prst="rect">
            <a:avLst/>
          </a:prstGeom>
          <a:gradFill>
            <a:gsLst>
              <a:gs pos="0">
                <a:schemeClr val="tx1"/>
              </a:gs>
              <a:gs pos="82000">
                <a:srgbClr val="B7FFFF"/>
              </a:gs>
              <a:gs pos="38000">
                <a:schemeClr val="accent5">
                  <a:lumMod val="40000"/>
                  <a:lumOff val="60000"/>
                </a:schemeClr>
              </a:gs>
            </a:gsLst>
            <a:lin ang="5400000" scaled="0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“Me paré sobre la arena del mar, y vi subir del mar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una bestia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que tenía siete cabezas y diez cuernos; y en sus cuernos diez diademas; y sobre sus cabezas, un nombre blasfemo”.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E03EF"/>
                  </a:solidFill>
                </a:ln>
                <a:solidFill>
                  <a:srgbClr val="0E03E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Apocalipsis 13:1. 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782009" y="853953"/>
            <a:ext cx="3579981" cy="5539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kern="0" dirty="0">
                <a:solidFill>
                  <a:srgbClr val="FFFF00"/>
                </a:solidFill>
                <a:latin typeface="Arial Black" panose="020B0A04020102020204" pitchFamily="34" charset="0"/>
              </a:rPr>
              <a:t>3</a:t>
            </a:r>
            <a:r>
              <a:rPr kumimoji="0" lang="es-CO" sz="3000" i="0" u="none" strike="noStrike" kern="0" cap="none" spc="0" normalizeH="0" baseline="0" noProof="0" dirty="0"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</a:rPr>
              <a:t>. La bestia.</a:t>
            </a:r>
          </a:p>
        </p:txBody>
      </p:sp>
    </p:spTree>
    <p:extLst>
      <p:ext uri="{BB962C8B-B14F-4D97-AF65-F5344CB8AC3E}">
        <p14:creationId xmlns:p14="http://schemas.microsoft.com/office/powerpoint/2010/main" val="20615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430158" y="2686069"/>
            <a:ext cx="6283683" cy="332398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“En el capítulo 13 (versículos 1-10. V.M.), se describe otra bestia, ‘parecida a un leopardo,’ a la cual el dragón dio ‘su poder y su trono, y grande autoridad.’ Este símbolo, como lo han creído la mayoría de los protestantes,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representa al papado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Conflicto de los Siglos p. 492.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430158" y="1079243"/>
            <a:ext cx="4625955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 es la bestia según Elena White?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599" y="1079244"/>
            <a:ext cx="961315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8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583" y="2823029"/>
            <a:ext cx="2578832" cy="288975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33810" y="2375080"/>
            <a:ext cx="7476380" cy="378565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9148C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amonestación del tercer ángel es: ‘¡Si alguno adora a la bestia y a su imagen, y recibe su marca en su frente, o en su mano, él también beberá del vino de la ira de Dios!’ ‘La bestia’ mencionada en este mensaje, cuya adoración es impuesta por la bestia de dos cuernos, es la primera bestia, o sea la bestia semejante a un leopardo, de Apocalipsis 13,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papado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”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Conflicto de los Siglos p. 498.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259022" y="734683"/>
            <a:ext cx="4625955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 es la bestia según Elena White?</a:t>
            </a:r>
          </a:p>
        </p:txBody>
      </p:sp>
    </p:spTree>
    <p:extLst>
      <p:ext uri="{BB962C8B-B14F-4D97-AF65-F5344CB8AC3E}">
        <p14:creationId xmlns:p14="http://schemas.microsoft.com/office/powerpoint/2010/main" val="176376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590" y="2045088"/>
            <a:ext cx="2072820" cy="276782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862199" y="1666129"/>
            <a:ext cx="7419602" cy="33239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“La idea tocante a la aplicación simbólica del falso profeta de Apocalipsis 19:20, la mujer sobre la bestia escarlata de Apocalipsis 17,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la bestia como leopardo de Apocalipsis 13</a:t>
            </a:r>
            <a:r>
              <a:rPr lang="es-CO" sz="3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, la bestia escarlata de Apocalipsis 17 y la bestia indescriptible de Daniel 7,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de ser símbolos del papado, ni es bíblico y también es ilógico.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2:148.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62199" y="5385521"/>
            <a:ext cx="7419602" cy="1015663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idea que el papado es llamado la bestia es totalmente equivocada”.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2:151.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95670" y="641919"/>
            <a:ext cx="5552660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 profeta davidiano?</a:t>
            </a:r>
          </a:p>
        </p:txBody>
      </p:sp>
    </p:spTree>
    <p:extLst>
      <p:ext uri="{BB962C8B-B14F-4D97-AF65-F5344CB8AC3E}">
        <p14:creationId xmlns:p14="http://schemas.microsoft.com/office/powerpoint/2010/main" val="237732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16332" y="768691"/>
            <a:ext cx="5311337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000" dirty="0">
                <a:solidFill>
                  <a:srgbClr val="002060"/>
                </a:solidFill>
                <a:latin typeface="Arial Black" panose="020B0A04020102020204" pitchFamily="34" charset="0"/>
              </a:rPr>
              <a:t>4</a:t>
            </a:r>
            <a:r>
              <a:rPr kumimoji="0" lang="es-ES" sz="3000" b="0" i="0" u="none" strike="noStrike" kern="1200" cap="none" spc="0" normalizeH="0" baseline="0" noProof="0" dirty="0">
                <a:solidFill>
                  <a:srgbClr val="002060"/>
                </a:solidFill>
                <a:uLnTx/>
                <a:uFillTx/>
                <a:latin typeface="Arial Black" panose="020B0A04020102020204" pitchFamily="34" charset="0"/>
              </a:rPr>
              <a:t>. Las 7 cabezas de la bestia de Apoc. 13.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065744" y="3324268"/>
            <a:ext cx="7012512" cy="2554545"/>
          </a:xfrm>
          <a:prstGeom prst="rect">
            <a:avLst/>
          </a:prstGeom>
          <a:gradFill>
            <a:gsLst>
              <a:gs pos="0">
                <a:srgbClr val="EBF5D7"/>
              </a:gs>
              <a:gs pos="100000">
                <a:srgbClr val="C3F4AA"/>
              </a:gs>
            </a:gsLst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“Me paré sobre la arena del mar, y vi subir del mar una bestia que tenía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siete cabezas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y diez cuernos; y en sus cuernos diez diademas; y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sobre sus cabezas, un nombre blasfemo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”.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Apocalipsis 13:1. </a:t>
            </a:r>
          </a:p>
        </p:txBody>
      </p:sp>
    </p:spTree>
    <p:extLst>
      <p:ext uri="{BB962C8B-B14F-4D97-AF65-F5344CB8AC3E}">
        <p14:creationId xmlns:p14="http://schemas.microsoft.com/office/powerpoint/2010/main" val="158678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0000"/>
            </a:gs>
            <a:gs pos="0">
              <a:srgbClr val="1B1503"/>
            </a:gs>
            <a:gs pos="100000">
              <a:srgbClr val="FF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673675" y="2564904"/>
            <a:ext cx="5796645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Los intérpretes adventistas ven en estas cabezas (Apoc. 13 y 17) a poderes políticos, entre ellos los mismos de Daniel 7 y el sistema católico papal.</a:t>
            </a:r>
            <a:endParaRPr kumimoji="0" lang="es-CO" sz="30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Pero la interpretación davidiana lejos de ser adventista, es más bien apóstata y blasfema.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50540" y="908720"/>
            <a:ext cx="6642920" cy="10772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¿Quiénes son las 7 cabezas de la bestia diabólica según los adventistas?</a:t>
            </a:r>
          </a:p>
        </p:txBody>
      </p:sp>
    </p:spTree>
    <p:extLst>
      <p:ext uri="{BB962C8B-B14F-4D97-AF65-F5344CB8AC3E}">
        <p14:creationId xmlns:p14="http://schemas.microsoft.com/office/powerpoint/2010/main" val="336498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0000"/>
            </a:gs>
            <a:gs pos="0">
              <a:srgbClr val="1B1503"/>
            </a:gs>
            <a:gs pos="100000">
              <a:srgbClr val="FF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820" y="3861351"/>
            <a:ext cx="2390361" cy="239036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19240" y="3326707"/>
            <a:ext cx="7513982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“Mientras las seis cabezas protestantes y la cabeza católica hacen el número bíblico “siete,” significando todo el cristianismo, Dios tiene la misma profecía confirmada por el profeta Ezequiel, y llevada a cabo por los reformadores desde el tiempo de Lutero; es decir,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Lutero, Knox, Wesley, Campell, </a:t>
            </a:r>
            <a:r>
              <a:rPr kumimoji="0" lang="es-CO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Miller y la Hermana White</a:t>
            </a:r>
            <a:r>
              <a:rPr kumimoji="0" lang="es-CO" sz="3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”.   </a:t>
            </a:r>
            <a:r>
              <a:rPr kumimoji="0" lang="es-CO" sz="3000" b="1" i="0" u="none" strike="noStrike" kern="120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1:220.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23628" y="368897"/>
            <a:ext cx="6696744" cy="10772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¿Quiénes son las 7 cabezas de la bestia diabólica según el profeta davidiano?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19240" y="1697906"/>
            <a:ext cx="7505520" cy="1477328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solidFill>
              <a:srgbClr val="AC3EC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“Note que el nombre de </a:t>
            </a:r>
            <a:r>
              <a:rPr kumimoji="0" lang="es-CO" sz="3000" b="1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blasfemia</a:t>
            </a:r>
            <a:r>
              <a:rPr kumimoji="0" lang="es-CO" sz="3000" b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esta sobre todas las siete cabezas </a:t>
            </a:r>
            <a:r>
              <a:rPr kumimoji="0" lang="es-CO" sz="3000" b="1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símbolo de líderes religiosos impíos</a:t>
            </a:r>
            <a:r>
              <a:rPr kumimoji="0" lang="es-CO" sz="3000" b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,…”</a:t>
            </a:r>
            <a:r>
              <a:rPr kumimoji="0" lang="es-CO" sz="3000" b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 1:214.</a:t>
            </a:r>
            <a:endParaRPr kumimoji="0" lang="es-ES" sz="30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4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3412643"/>
            <a:ext cx="1914525" cy="191452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51620" y="3161127"/>
            <a:ext cx="6840760" cy="332398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“Estos 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seis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grandes reformadores 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del lado protestante establecieron las seis grandes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denominaciones representadas por las 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seis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cabezas</a:t>
            </a:r>
            <a:r>
              <a:rPr kumimoji="0" lang="es-CO" sz="3000" b="0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y la iglesia católica (la madre del protestantismo), la séptima, y así incluyendo todo el cristianismo en su estado contaminado”.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1:220.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461263" y="780191"/>
            <a:ext cx="6221474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¿Quiénes son las 7 cabezas de la bestia diabólica según el profeta davidiano?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44367" y="1988498"/>
            <a:ext cx="4255267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Lutero, Knox, Wesley, Campell, </a:t>
            </a:r>
            <a:r>
              <a:rPr lang="es-CO" sz="280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Miller y la Hermana White.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50499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3059" y="1048452"/>
            <a:ext cx="6877877" cy="1015663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kern="0" dirty="0">
                <a:solidFill>
                  <a:prstClr val="black"/>
                </a:solidFill>
                <a:latin typeface="Arial Black" panose="020B0A04020102020204" pitchFamily="34" charset="0"/>
              </a:rPr>
              <a:t>5</a:t>
            </a:r>
            <a:r>
              <a:rPr kumimoji="0" lang="es-CO" sz="3000" i="0" u="none" strike="noStrike" kern="0" cap="none" spc="0" normalizeH="0" baseline="0" noProof="0" dirty="0"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. La herida que recibió la bestia en una de sus cabezas.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37889" y="3036810"/>
            <a:ext cx="6068216" cy="20621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“Vi una de sus cabezas como herida de muerte, pero su herida mortal fue sanada; y se maravilló toda la tierra en pos de la bestia”. 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Apocalipsis 13:2.</a:t>
            </a:r>
            <a:endParaRPr kumimoji="0" lang="es-CO" sz="3000" b="1" i="0" u="none" strike="noStrike" kern="0" cap="none" spc="0" normalizeH="0" baseline="0" noProof="0" dirty="0">
              <a:ln w="19050"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47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C00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563" y="3907977"/>
            <a:ext cx="2297216" cy="257418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64855" y="1984385"/>
            <a:ext cx="6814290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50" normalizeH="0" baseline="0" noProof="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“La herida mortal que le fue ocasionada se refiere a </a:t>
            </a:r>
            <a:r>
              <a:rPr kumimoji="0" lang="es-CO" sz="3200" b="1" i="0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la caída del papado en 1798</a:t>
            </a:r>
            <a:r>
              <a:rPr kumimoji="0" lang="es-CO" sz="3200" b="0" i="0" u="none" strike="noStrike" kern="0" cap="none" spc="50" normalizeH="0" baseline="0" noProof="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”. </a:t>
            </a:r>
            <a:endParaRPr kumimoji="0" lang="es-CO" sz="3200" b="1" i="0" u="none" strike="noStrike" kern="0" cap="none" spc="50" normalizeH="0" baseline="0" noProof="0" dirty="0">
              <a:ln w="19050" cmpd="sng">
                <a:solidFill>
                  <a:srgbClr val="0000FF"/>
                </a:solidFill>
                <a:prstDash val="solid"/>
              </a:ln>
              <a:solidFill>
                <a:prstClr val="black"/>
              </a:solidFill>
              <a:effectLst>
                <a:glow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+mn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El Conflicto de los Siglos, 636.</a:t>
            </a:r>
            <a:endParaRPr kumimoji="0" lang="es-ES" sz="3200" b="1" i="0" u="none" strike="noStrike" kern="0" cap="none" spc="50" normalizeH="0" baseline="0" noProof="0" dirty="0">
              <a:ln w="19050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ea typeface="+mn-ea"/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4699" y="553235"/>
            <a:ext cx="5674603" cy="10772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Quién hirió a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bestia en una de sus cabezas según Elena White?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78605" y="3927616"/>
            <a:ext cx="7186790" cy="25545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1132"/>
                  </a:solidFill>
                </a:ln>
                <a:solidFill>
                  <a:srgbClr val="00113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Entonces, el papa fue hecho prisionero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por el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ejército francés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el poder papal recibió su golpe mortal y quedó cumplida la predicción: “Si alguno lleva en cautiverio, al cautiverio irá”.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Conflicto de los Siglos, 492.</a:t>
            </a:r>
          </a:p>
        </p:txBody>
      </p:sp>
    </p:spTree>
    <p:extLst>
      <p:ext uri="{BB962C8B-B14F-4D97-AF65-F5344CB8AC3E}">
        <p14:creationId xmlns:p14="http://schemas.microsoft.com/office/powerpoint/2010/main" val="160407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51563" y="266934"/>
            <a:ext cx="6040873" cy="584775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 profeta davidiano?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24660" y="1102473"/>
            <a:ext cx="7294681" cy="1938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“El exilio del papa Pío VI, en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1798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y su muerte en Valencia, Francia, agosto 19, 1799,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 fue la herida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ni tampoco la muerte de cualquier otro papa antes o después”.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 1:215.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054188" y="3170250"/>
            <a:ext cx="7035624" cy="14773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cabeza que recibió la herida representa la cabeza papal herida por “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Martín Lutero.”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 1:216.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54188" y="4776363"/>
            <a:ext cx="7035624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única respuesta correcta a todas estas numerosas preguntas es: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golpe de Lutero ocasionó la herida en la cabeza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 1:217.</a:t>
            </a:r>
          </a:p>
        </p:txBody>
      </p:sp>
    </p:spTree>
    <p:extLst>
      <p:ext uri="{BB962C8B-B14F-4D97-AF65-F5344CB8AC3E}">
        <p14:creationId xmlns:p14="http://schemas.microsoft.com/office/powerpoint/2010/main" val="32961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630017" y="3405719"/>
            <a:ext cx="5883966" cy="240065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“Entonces el Rey dirá a los de su derecha: Venid, benditos de mi Padre, 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heredad el reino </a:t>
            </a: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preparado para vosotros desde la fundación del mundo”. </a:t>
            </a:r>
          </a:p>
          <a:p>
            <a:pPr lvl="0" algn="ctr" defTabSz="914400">
              <a:defRPr/>
            </a:pP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Mateo 25:34. </a:t>
            </a:r>
            <a:endParaRPr kumimoji="0" lang="es-CO" sz="3000" b="1" i="1" u="none" strike="noStrike" kern="0" cap="none" spc="0" normalizeH="0" baseline="0" noProof="0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305878" y="1502596"/>
            <a:ext cx="4532244" cy="55399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kern="0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r>
              <a:rPr kumimoji="0" lang="es-CO" sz="3000" i="0" u="none" strike="noStrike" kern="0" cap="none" spc="0" normalizeH="0" baseline="0" noProof="0" dirty="0"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. El reino de Dios.</a:t>
            </a:r>
          </a:p>
        </p:txBody>
      </p:sp>
    </p:spTree>
    <p:extLst>
      <p:ext uri="{BB962C8B-B14F-4D97-AF65-F5344CB8AC3E}">
        <p14:creationId xmlns:p14="http://schemas.microsoft.com/office/powerpoint/2010/main" val="36546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chemeClr val="accent5">
                <a:lumMod val="75000"/>
              </a:schemeClr>
            </a:gs>
            <a:gs pos="69000">
              <a:srgbClr val="FFC000">
                <a:lumMod val="0"/>
              </a:srgbClr>
            </a:gs>
            <a:gs pos="100000">
              <a:schemeClr val="accent6">
                <a:lumMod val="50000"/>
              </a:schemeClr>
            </a:gs>
            <a:gs pos="39000">
              <a:srgbClr val="FFC000">
                <a:lumMod val="38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629" y="3126538"/>
            <a:ext cx="2578832" cy="288975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381539" y="781679"/>
            <a:ext cx="6380922" cy="107721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¿Cuándo se establecerá el reino de Dios según Elena White?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81539" y="2476862"/>
            <a:ext cx="6380922" cy="3539430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El Señor había dicho: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“Cuando el Hijo del hombre venga en su gloria… ¡Venid… poseed el reino…” Mateo 25:31-34. 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Hemos visto por los pasajes que acabamos de citar que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cuando venga el Hijo del hombre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…”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Mateo 13:39. 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los muertos serán resucitados incorruptibles, y que los vivos serán mudados. </a:t>
            </a: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Este gran cambio los preparará para recibir el reino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”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C.S. 322.</a:t>
            </a:r>
          </a:p>
        </p:txBody>
      </p:sp>
    </p:spTree>
    <p:extLst>
      <p:ext uri="{BB962C8B-B14F-4D97-AF65-F5344CB8AC3E}">
        <p14:creationId xmlns:p14="http://schemas.microsoft.com/office/powerpoint/2010/main" val="146567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732" y="3521375"/>
            <a:ext cx="2578832" cy="288975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15282" y="1805885"/>
            <a:ext cx="7713435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 es sino hasta la venida personal de Cristo que el pueblo puede recibir el reino. . . 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hombre en su presente estado es mortal y corruptible, pero el reino de Dios será incorruptible y para siempre.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Por lo tanto, el hombre en su estado presente no puede entrar en el reino de Dios.  Pero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cuando Jesús venga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conferirá la inmortalidad sobre su pueblo;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luego los invitará a heredar el reino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del cual ellos son legítimos herederos.”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Conflicto de los Siglos, 322, 323.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820602" y="450371"/>
            <a:ext cx="5502797" cy="107721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¿Cuándo se establecerá el reino de Dios según Elena White? </a:t>
            </a:r>
          </a:p>
        </p:txBody>
      </p:sp>
    </p:spTree>
    <p:extLst>
      <p:ext uri="{BB962C8B-B14F-4D97-AF65-F5344CB8AC3E}">
        <p14:creationId xmlns:p14="http://schemas.microsoft.com/office/powerpoint/2010/main" val="273347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420000"/>
            </a:gs>
            <a:gs pos="62000">
              <a:schemeClr val="bg1"/>
            </a:gs>
            <a:gs pos="100000">
              <a:srgbClr val="060147"/>
            </a:gs>
            <a:gs pos="20000">
              <a:srgbClr val="4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667" y="1782792"/>
            <a:ext cx="1914525" cy="19145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94046" y="4305020"/>
            <a:ext cx="7555906" cy="224676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“Esta era profetizada de absoluta justicia, paz y conocimiento de Dios (en el reino) bajo el reino de “la vara” (David) y del ‘vástago’ (Cristo), 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debe comenzar </a:t>
            </a:r>
            <a:r>
              <a:rPr kumimoji="0" lang="es-CO" sz="2800" b="1" i="1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antes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que el tiempo de gracia termine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He Aquí Yo Hago Nuevas Todas las Cosas, p. 45.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391477" y="1775695"/>
            <a:ext cx="6361044" cy="224676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“El mensaje de la hora undécima ha sido fechado y determinado por Dios para revelar el establecimiento del nuevo reino davídico, </a:t>
            </a:r>
            <a:r>
              <a:rPr kumimoji="0" lang="es-CO" sz="2800" b="1" i="1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antes</a:t>
            </a:r>
            <a:r>
              <a:rPr kumimoji="0" lang="es-CO" sz="2800" b="0" i="1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2800" b="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 que Cristo aparezca en las nubes del cielo</a:t>
            </a:r>
            <a:r>
              <a:rPr kumimoji="0" lang="es-CO" sz="2800" b="0" i="1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.” </a:t>
            </a:r>
            <a:r>
              <a:rPr kumimoji="0" lang="es-CO" sz="2800" b="1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Respuesta, No. 2, p. 77.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898374" y="457429"/>
            <a:ext cx="5347252" cy="107721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Cuándo Cristo venga o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antes?</a:t>
            </a:r>
          </a:p>
          <a:p>
            <a:pPr lvl="0" algn="ctr" defTabSz="91440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¿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Qué dice el profeta davidiano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?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72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418" y="3506189"/>
            <a:ext cx="2578832" cy="288975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525858" y="1909669"/>
            <a:ext cx="6092284" cy="19389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“Todo nuestro celo no nos permitirá tener éxito en lograr que la iglesia militante sea tan pura como la iglesia triunfante.”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Testimonios para los Ministros, 47.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107486" y="4073947"/>
            <a:ext cx="6929028" cy="240065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“Aunque existen males en la iglesia, y los habrá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hasta el fin del mundo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la iglesia ha de ser en estos postreros días luz para un mundo que está contaminando y corrompido por el pecado.”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Testimonios para los Ministros p. 49.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78296" y="1074410"/>
            <a:ext cx="8587409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AB"/>
                  </a:solidFill>
                </a:ln>
                <a:solidFill>
                  <a:srgbClr val="FFFFAB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¿Cuándo será perfecta la iglesia según Elena White?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186608" y="237845"/>
            <a:ext cx="4505738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kern="0" dirty="0">
                <a:solidFill>
                  <a:srgbClr val="FFFF00"/>
                </a:solidFill>
                <a:latin typeface="Arial Black" panose="020B0A04020102020204" pitchFamily="34" charset="0"/>
              </a:rPr>
              <a:t>7</a:t>
            </a:r>
            <a:r>
              <a:rPr kumimoji="0" lang="es-CO" sz="3200" i="0" u="none" strike="noStrike" kern="0" cap="none" spc="0" normalizeH="0" baseline="0" noProof="0" dirty="0"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</a:rPr>
              <a:t>. La iglesia pura.</a:t>
            </a:r>
          </a:p>
        </p:txBody>
      </p:sp>
    </p:spTree>
    <p:extLst>
      <p:ext uri="{BB962C8B-B14F-4D97-AF65-F5344CB8AC3E}">
        <p14:creationId xmlns:p14="http://schemas.microsoft.com/office/powerpoint/2010/main" val="358128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C000"/>
            </a:gs>
            <a:gs pos="8000">
              <a:schemeClr val="bg2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908314" y="464018"/>
            <a:ext cx="5327373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¿Cuándo será perfecta la iglesia según Elena White?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549741" y="1756721"/>
            <a:ext cx="6044519" cy="240065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Redentor…  nos ordena que seamos indulgentes como él lo fue.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Él dijo que los falsos hermanos se hallarán en la iglesia hasta 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fin del tiempo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”.   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PVGM, 51,52.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791171" y="4425009"/>
            <a:ext cx="7561658" cy="1938992"/>
          </a:xfrm>
          <a:prstGeom prst="rect">
            <a:avLst/>
          </a:prstGeom>
          <a:solidFill>
            <a:sysClr val="window" lastClr="FFFFFF"/>
          </a:solidFill>
          <a:ln w="76200" cap="flat" cmpd="sng" algn="ctr">
            <a:solidFill>
              <a:srgbClr val="0000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“Una vez concluida la obra del Evangelio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sigue inmediatamente la separación de los buenos y los malos, y el destino de cada clase de personas queda fijado para siempre”. 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PVGM, 93,94. </a:t>
            </a:r>
          </a:p>
        </p:txBody>
      </p:sp>
    </p:spTree>
    <p:extLst>
      <p:ext uri="{BB962C8B-B14F-4D97-AF65-F5344CB8AC3E}">
        <p14:creationId xmlns:p14="http://schemas.microsoft.com/office/powerpoint/2010/main" val="144192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30233" y="2116701"/>
            <a:ext cx="6083533" cy="1938992"/>
          </a:xfrm>
          <a:prstGeom prst="rect">
            <a:avLst/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“…la iglesia en el tiempo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del fuerte pregón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será pura y santa, sin mancha ni arruga 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 cosa semejante: Una iglesia sin engaño.”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E03EF"/>
                  </a:solidFill>
                </a:ln>
                <a:solidFill>
                  <a:srgbClr val="0E03E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2</a:t>
            </a:r>
            <a:r>
              <a:rPr lang="es-CO" sz="3000" b="1" kern="0" dirty="0">
                <a:ln w="19050">
                  <a:solidFill>
                    <a:srgbClr val="0E03EF"/>
                  </a:solidFill>
                </a:ln>
                <a:solidFill>
                  <a:srgbClr val="0E03EF"/>
                </a:solidFill>
                <a:latin typeface="Arial Narrow" panose="020B0606020202030204" pitchFamily="34" charset="0"/>
              </a:rPr>
              <a:t>: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E03EF"/>
                  </a:solidFill>
                </a:ln>
                <a:solidFill>
                  <a:srgbClr val="0E03E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264. 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908314" y="939816"/>
            <a:ext cx="5327373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 profeta davidiano?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30233" y="4400802"/>
            <a:ext cx="6083533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purificación de la iglesia de Dios </a:t>
            </a:r>
            <a:r>
              <a:rPr lang="es-CO" sz="3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señala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la </a:t>
            </a:r>
            <a:r>
              <a:rPr kumimoji="0" lang="es-CO" sz="3000" b="0" i="0" u="sng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cosecha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o el ‘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fuerte pregón</a:t>
            </a: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’ del mensaje del tercer ángel.”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rgbClr val="0E03EF"/>
                  </a:solidFill>
                </a:ln>
                <a:solidFill>
                  <a:srgbClr val="0E03E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vara del pastor, 2:102.  </a:t>
            </a:r>
          </a:p>
        </p:txBody>
      </p:sp>
    </p:spTree>
    <p:extLst>
      <p:ext uri="{BB962C8B-B14F-4D97-AF65-F5344CB8AC3E}">
        <p14:creationId xmlns:p14="http://schemas.microsoft.com/office/powerpoint/2010/main" val="290365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353" y="5156818"/>
            <a:ext cx="1284923" cy="143984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95934" y="855064"/>
            <a:ext cx="7752131" cy="553998"/>
          </a:xfrm>
          <a:prstGeom prst="rect">
            <a:avLst/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b="1" kern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“La siega es el fin del siglo (mundo)”. </a:t>
            </a:r>
            <a:r>
              <a:rPr lang="es-CO" sz="3000" b="1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Mateo 13:39.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883711" y="191335"/>
            <a:ext cx="3376579" cy="5539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kern="0" dirty="0">
                <a:solidFill>
                  <a:srgbClr val="FFFF00"/>
                </a:solidFill>
                <a:latin typeface="Arial Black" panose="020B0A04020102020204" pitchFamily="34" charset="0"/>
              </a:rPr>
              <a:t>8</a:t>
            </a:r>
            <a:r>
              <a:rPr kumimoji="0" lang="es-CO" sz="3000" i="0" u="none" strike="noStrike" kern="0" cap="none" spc="0" normalizeH="0" baseline="0" noProof="0" dirty="0"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</a:rPr>
              <a:t>. La cosecha.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103732" y="1503737"/>
            <a:ext cx="6936536" cy="1015663"/>
          </a:xfrm>
          <a:prstGeom prst="rect">
            <a:avLst/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Los adventistas enseñan que la cosecha y el fin del tiempo de gracia es el fin del mundo. </a:t>
            </a:r>
            <a:endParaRPr lang="es-CO" sz="3000" b="1" kern="0" dirty="0">
              <a:ln w="9525">
                <a:solidFill>
                  <a:srgbClr val="0E03EF"/>
                </a:solidFill>
              </a:ln>
              <a:solidFill>
                <a:srgbClr val="0E03EF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272208" y="2677307"/>
            <a:ext cx="6599583" cy="147732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“La cizaña y el trigo han de crecer juntamente hasta la cosecha; 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y la cosecha es el fin del tiempo de gracia</a:t>
            </a:r>
            <a:r>
              <a:rPr lang="es-CO" sz="3000" b="1" kern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”. </a:t>
            </a:r>
            <a:r>
              <a:rPr lang="es-CO" sz="3000" b="1" kern="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PVGM, 53.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405268" y="4315570"/>
            <a:ext cx="6333464" cy="240065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“El trigo y la cizaña crecen juntamente hasta el tiempo de la cosecha, 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el fin del mundo</a:t>
            </a:r>
            <a:r>
              <a:rPr lang="es-CO" sz="3000" b="1" kern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. Entonces la cizaña se ata en manojos para ser quemada, y el trigo se junta en el granero de Dios.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” </a:t>
            </a:r>
            <a:r>
              <a:rPr lang="es-CO" sz="3000" b="1" kern="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PVGM, 50. </a:t>
            </a:r>
          </a:p>
        </p:txBody>
      </p:sp>
    </p:spTree>
    <p:extLst>
      <p:ext uri="{BB962C8B-B14F-4D97-AF65-F5344CB8AC3E}">
        <p14:creationId xmlns:p14="http://schemas.microsoft.com/office/powerpoint/2010/main" val="298434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26724" y="621763"/>
            <a:ext cx="6090551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¿Qué dice el profeta davidiano?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272208" y="4232052"/>
            <a:ext cx="6599583" cy="240065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NOTA: 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La iglesia no será perfecta mientras milite en este mundo de pecado.</a:t>
            </a:r>
          </a:p>
          <a:p>
            <a:pPr lvl="0" algn="ctr" defTabSz="914400">
              <a:defRPr/>
            </a:pP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La iglesia será perfecta en el día final, </a:t>
            </a: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“…cuando esto corruptible se haya vestido de incorrupción” </a:t>
            </a: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1 Corintios 15:54.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91868" y="2057405"/>
            <a:ext cx="6360261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“La separación marca el comienzo de la cosecha. </a:t>
            </a:r>
            <a:r>
              <a:rPr lang="es-CO" sz="30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La cosecha es el fuerte pregón del mensaje del tercer ángel</a:t>
            </a:r>
            <a:r>
              <a:rPr lang="es-CO" sz="30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.” </a:t>
            </a:r>
          </a:p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La vara del pastor, 1:104.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526724" y="1273850"/>
            <a:ext cx="6090551" cy="5539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¿El fin del mundo o el fuerte pregón?</a:t>
            </a:r>
          </a:p>
        </p:txBody>
      </p:sp>
    </p:spTree>
    <p:extLst>
      <p:ext uri="{BB962C8B-B14F-4D97-AF65-F5344CB8AC3E}">
        <p14:creationId xmlns:p14="http://schemas.microsoft.com/office/powerpoint/2010/main" val="15519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6262" y="2308965"/>
            <a:ext cx="7791476" cy="427809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Vamos al hogar. 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que nos amó tanto que dio su vida por nosotros, 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nos ha preparado una ciudad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Nueva Jerusalén. 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 ese nuestro hogar donde hemos de hallar descanso.    . . . Mirad, y ved, que vuestra fe continuamente aumente. Que esta fe os guíe a través de la senda angosta y os conduzca a través de las puertas de 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ciudad de Dios en el más allá</a:t>
            </a: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La gloria futura y eterna es para los redimidos.”  </a:t>
            </a:r>
            <a:r>
              <a:rPr kumimoji="0" lang="es-CO" sz="32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9T, pp. 287, 288.</a:t>
            </a:r>
            <a:endParaRPr kumimoji="0" lang="es-CO" sz="2800" b="1" i="0" u="none" strike="noStrike" kern="0" cap="none" spc="0" normalizeH="0" baseline="0" noProof="0" dirty="0">
              <a:ln w="952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96430" y="299273"/>
            <a:ext cx="5551140" cy="1015663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9. ¿Dónde se establecerá el reino de Dios?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796430" y="1538662"/>
            <a:ext cx="5551140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Elena White?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199" y="930119"/>
            <a:ext cx="1064924" cy="11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1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5">
                <a:lumMod val="75000"/>
              </a:schemeClr>
            </a:gs>
            <a:gs pos="69000">
              <a:srgbClr val="FFC000">
                <a:lumMod val="0"/>
              </a:srgbClr>
            </a:gs>
            <a:gs pos="100000">
              <a:schemeClr val="accent6">
                <a:lumMod val="50000"/>
              </a:schemeClr>
            </a:gs>
            <a:gs pos="39000">
              <a:srgbClr val="FFC000">
                <a:lumMod val="38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379882" y="4550519"/>
            <a:ext cx="6374296" cy="181588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“El Señor está anunciando y diciendo que por lo menos 144, 000 salvarán sus vidas, mismos que cuya sede será en el famoso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Monte de Sion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.”   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Saludos en Sazón, 1:11.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379882" y="1972635"/>
            <a:ext cx="6374296" cy="224676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“Ellos han de vivir en 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Palestina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. . . Ahora, nótese que árabes, judíos y gentiles eventualmente tendrán que hacerse a un lado, a fin de dar lugar al purificado pueblo de Dios.” 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Saludos en Sazón, 2:42.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725824" y="564302"/>
            <a:ext cx="5692351" cy="1077218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¿Dónde se establecerá el reino de Dios según el profeta davidiano?</a:t>
            </a:r>
          </a:p>
        </p:txBody>
      </p:sp>
    </p:spTree>
    <p:extLst>
      <p:ext uri="{BB962C8B-B14F-4D97-AF65-F5344CB8AC3E}">
        <p14:creationId xmlns:p14="http://schemas.microsoft.com/office/powerpoint/2010/main" val="399215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4690">
              <a:srgbClr val="FFFF00"/>
            </a:gs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11405" y="960819"/>
            <a:ext cx="6521189" cy="181588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“La tierra prometida, </a:t>
            </a: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repoblada</a:t>
            </a: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por su pueblo convertido. . . . El reino </a:t>
            </a: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 sus inicios </a:t>
            </a: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ha de ser establecido en la tierra prometida.”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Respuesta, 2:75, 83.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432534" y="3121637"/>
            <a:ext cx="4278933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Elena White?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17695" y="4003981"/>
            <a:ext cx="6508610" cy="243143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“Mi atención fue llamada a los que están en el error de  creer que es su deber ir a la antigua Jerusalén, y pensar que  tienen una obra qué hacer allí antes que el Señor venga.”</a:t>
            </a:r>
            <a:r>
              <a:rPr kumimoji="0" lang="es-CO" sz="2800" b="1" i="0" u="none" strike="noStrike" kern="0" cap="none" spc="0" normalizeH="0" baseline="0" noProof="0" dirty="0">
                <a:ln w="952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CO" sz="3200" b="1" i="0" u="none" strike="noStrike" kern="0" cap="none" spc="0" normalizeH="0" baseline="0" noProof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Primeros  Escritos, 75.</a:t>
            </a:r>
            <a:endParaRPr kumimoji="0" lang="es-CO" sz="2800" b="1" i="0" u="none" strike="noStrike" kern="0" cap="none" spc="0" normalizeH="0" baseline="0" noProof="0" dirty="0">
              <a:ln w="952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936" y="2999589"/>
            <a:ext cx="826370" cy="92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696" y="5157878"/>
            <a:ext cx="1273905" cy="14274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972021" y="352266"/>
            <a:ext cx="5199959" cy="1015663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3175"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Black" panose="020B0A04020102020204" pitchFamily="34" charset="0"/>
              </a:rPr>
              <a:t>10. La profecía de Ezequiel 9.</a:t>
            </a:r>
          </a:p>
        </p:txBody>
      </p:sp>
      <p:sp>
        <p:nvSpPr>
          <p:cNvPr id="6" name="1 CuadroTexto"/>
          <p:cNvSpPr txBox="1"/>
          <p:nvPr>
            <p:custDataLst>
              <p:tags r:id="rId1"/>
            </p:custDataLst>
          </p:nvPr>
        </p:nvSpPr>
        <p:spPr>
          <a:xfrm>
            <a:off x="1253849" y="1685982"/>
            <a:ext cx="6636295" cy="1384995"/>
          </a:xfrm>
          <a:prstGeom prst="rect">
            <a:avLst/>
          </a:prstGeom>
          <a:solidFill>
            <a:srgbClr val="FFFFAB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kumimoji="0" lang="es-ES_tradnl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Según Elena White la profecía de Ezequiel 9 es una</a:t>
            </a:r>
            <a:r>
              <a:rPr lang="es-ES_tradnl" sz="2800" b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ES_tradnl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ilustración</a:t>
            </a:r>
            <a:r>
              <a:rPr lang="es-ES_tradnl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una</a:t>
            </a:r>
            <a:r>
              <a:rPr kumimoji="0" lang="es-ES_tradnl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s-ES_tradnl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figura</a:t>
            </a:r>
            <a:r>
              <a:rPr lang="es-ES_tradnl" sz="2800" b="1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_tradnl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</a:t>
            </a:r>
            <a:r>
              <a:rPr kumimoji="0" lang="es-ES_tradnl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s-ES_tradnl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representa</a:t>
            </a:r>
            <a:r>
              <a:rPr kumimoji="0" lang="es-ES_tradnl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 la </a:t>
            </a:r>
            <a:r>
              <a:rPr kumimoji="0" lang="es-ES_tradnl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destrucción</a:t>
            </a:r>
            <a:r>
              <a:rPr kumimoji="0" lang="es-ES_tradnl" sz="2800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s-ES_tradnl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general</a:t>
            </a:r>
            <a:r>
              <a:rPr kumimoji="0" lang="es-ES_tradnl" sz="2800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s-ES_tradnl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 los impíos.</a:t>
            </a:r>
            <a:endParaRPr kumimoji="0" lang="es-ES" sz="2800" b="1" i="0" u="none" strike="noStrike" kern="0" cap="none" spc="0" normalizeH="0" baseline="0" noProof="0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4 Rectángulo"/>
          <p:cNvSpPr/>
          <p:nvPr>
            <p:custDataLst>
              <p:tags r:id="rId2"/>
            </p:custDataLst>
          </p:nvPr>
        </p:nvSpPr>
        <p:spPr>
          <a:xfrm>
            <a:off x="1257300" y="5200379"/>
            <a:ext cx="5807770" cy="1384995"/>
          </a:xfrm>
          <a:prstGeom prst="rect">
            <a:avLst/>
          </a:prstGeom>
          <a:gradFill>
            <a:gsLst>
              <a:gs pos="0">
                <a:srgbClr val="1403EF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F4F9B5"/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/>
            <a:r>
              <a:rPr kumimoji="0" lang="es-ES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“Caerán en la </a:t>
            </a:r>
            <a:r>
              <a:rPr lang="es-ES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destrucción</a:t>
            </a:r>
            <a:r>
              <a:rPr lang="es-ES" sz="2800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ES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general</a:t>
            </a:r>
            <a:r>
              <a:rPr lang="es-ES" sz="2800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kumimoji="0" lang="es-ES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 los impíos</a:t>
            </a:r>
            <a:r>
              <a:rPr kumimoji="0" lang="es-ES" sz="2800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, </a:t>
            </a:r>
            <a:r>
              <a:rPr kumimoji="0" lang="es-ES" sz="2800" b="1" i="0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representada</a:t>
            </a:r>
            <a:r>
              <a:rPr kumimoji="0" lang="es-ES" sz="2800" i="0" u="none" strike="noStrike" kern="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s-ES" sz="2800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por la obra de los hombres que llevaban armas”. </a:t>
            </a:r>
            <a:r>
              <a:rPr kumimoji="0" lang="es-ES" sz="28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1JT, 335.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253849" y="3227737"/>
            <a:ext cx="6636295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/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“Esto lo expone con mucho vigor la </a:t>
            </a:r>
            <a:r>
              <a:rPr lang="es-CO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ilustración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que presenta el profeta acerca de la última obra, bajo la </a:t>
            </a:r>
            <a:r>
              <a:rPr lang="es-CO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figura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de los hombres que tenían sendas armas destructoras en las manos”. </a:t>
            </a:r>
            <a:r>
              <a:rPr lang="es-CO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T. </a:t>
            </a:r>
            <a:r>
              <a:rPr lang="es-CO" sz="2800" b="1" kern="0" dirty="0" err="1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Igle</a:t>
            </a:r>
            <a:r>
              <a:rPr lang="es-CO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. 3:295.</a:t>
            </a:r>
          </a:p>
        </p:txBody>
      </p:sp>
    </p:spTree>
    <p:extLst>
      <p:ext uri="{BB962C8B-B14F-4D97-AF65-F5344CB8AC3E}">
        <p14:creationId xmlns:p14="http://schemas.microsoft.com/office/powerpoint/2010/main" val="80292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39446" y="711626"/>
            <a:ext cx="7438598" cy="193899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Según el profeta davidiano la profecía de Ezequiel 9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prefigura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la destrucción de la iglesia adventista y de sus líderes por no haber aceptado el mensaje de La vara del pastor.</a:t>
            </a:r>
          </a:p>
        </p:txBody>
      </p:sp>
      <p:sp>
        <p:nvSpPr>
          <p:cNvPr id="9" name="4 Rectángulo"/>
          <p:cNvSpPr/>
          <p:nvPr>
            <p:custDataLst>
              <p:tags r:id="rId1"/>
            </p:custDataLst>
          </p:nvPr>
        </p:nvSpPr>
        <p:spPr>
          <a:xfrm>
            <a:off x="635073" y="3052313"/>
            <a:ext cx="7873855" cy="310854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/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“Si la iglesia como una entidad corporativa, o a lo menos los líderes del movimiento adventista, hubiesen aceptado el mensaje de reforma como fue presentado ante ellos por La Vara del Pastor vol. 1</a:t>
            </a:r>
            <a:r>
              <a:rPr lang="es-CO" sz="2800" kern="0" dirty="0">
                <a:ln w="317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s-CO" sz="28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no hubiera habido necesidad de que esa clase perezca, como está prefigurado por los cinco hombres con espadas desenvainadas listos para matar.</a:t>
            </a:r>
            <a:r>
              <a:rPr lang="es-CO" sz="2800" b="1" kern="0" dirty="0">
                <a:ln w="19050">
                  <a:noFill/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”  </a:t>
            </a:r>
            <a:r>
              <a:rPr lang="es-CO" sz="2800" b="1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La Vara del Pastor, 2:218</a:t>
            </a:r>
            <a:r>
              <a:rPr kumimoji="0" lang="es-ES" sz="2800" b="1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662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415947" y="3960737"/>
            <a:ext cx="6312107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i="0" u="none" strike="noStrike" kern="0" cap="none" spc="50" normalizeH="0" baseline="0" noProof="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“La gran piedra de Daniel dos, que hirió a la imagen en los pies, </a:t>
            </a:r>
            <a:r>
              <a:rPr kumimoji="0" lang="es-ES" sz="2800" b="1" i="0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es un símbolo de la venida de Cristo;</a:t>
            </a:r>
            <a:r>
              <a:rPr kumimoji="0" lang="es-ES" sz="2800" i="0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kumimoji="0" lang="es-ES" sz="2800" i="0" u="none" strike="noStrike" kern="0" cap="none" spc="50" normalizeH="0" baseline="0" noProof="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y el desmenuzar la imagen denota el desmenuzar las naciones”.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0" cap="none" spc="50" normalizeH="0" baseline="0" noProof="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La vara del pastor, 2:161,162.  </a:t>
            </a:r>
            <a:r>
              <a:rPr kumimoji="0" lang="es-ES" sz="2800" b="1" i="0" u="none" strike="noStrike" kern="0" cap="none" spc="50" normalizeH="0" baseline="0" noProof="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(1932).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158827" y="2277715"/>
            <a:ext cx="4826345" cy="138499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En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1932 </a:t>
            </a: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el profeta davidiano dijo que la piedra de Daniel 2 era un símbolo de la venida de Jesús.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422057" y="657069"/>
            <a:ext cx="6299887" cy="1015663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>
                <a:ln w="3175">
                  <a:noFill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11. El profeta davidiano se contradijo a sí mismo.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247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90940" y="3328948"/>
            <a:ext cx="8362121" cy="523220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Y en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1935 </a:t>
            </a: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dijo que La vara del pastor estaba libre de error.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157341" y="4069068"/>
            <a:ext cx="6829319" cy="2616101"/>
          </a:xfrm>
          <a:prstGeom prst="rect">
            <a:avLst/>
          </a:prstGeom>
          <a:gradFill>
            <a:gsLst>
              <a:gs pos="16000">
                <a:srgbClr val="FFFF99"/>
              </a:gs>
              <a:gs pos="86000">
                <a:schemeClr val="bg1"/>
              </a:gs>
            </a:gsLst>
            <a:lin ang="16200000" scaled="1"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2800" kern="0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“...deberíamos llegar a la conclusión de que la “Vara” contiene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TODA la verdad </a:t>
            </a:r>
            <a:r>
              <a:rPr lang="es-CO" sz="2800" kern="0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o NO hay verdad en ella, excepto las citas de la verdad. … Por lo tanto, debemos tomar la posición de que el mensaje en la “Vara”</a:t>
            </a:r>
            <a:r>
              <a:rPr lang="es-CO" sz="2800" kern="0" spc="5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está libre de error</a:t>
            </a:r>
            <a:r>
              <a:rPr lang="es-CO" sz="2800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…</a:t>
            </a:r>
            <a:r>
              <a:rPr lang="es-CO" sz="2800" kern="0" spc="5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”.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24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El código simbólico Vol.1 # 8, p.1. Febrero 15, 1935.</a:t>
            </a:r>
            <a:endParaRPr lang="es-CO" sz="2800" kern="0" spc="50" dirty="0">
              <a:ln w="19050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>
                  <a:srgbClr val="4F81BD"/>
                </a:glo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04182" y="209539"/>
            <a:ext cx="5735636" cy="95410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Pero en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1946 </a:t>
            </a:r>
            <a:r>
              <a:rPr lang="es-CO" sz="28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el mismo espíritu que lo inspiró, le reveló lo contrario.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276160" y="1296166"/>
            <a:ext cx="6591680" cy="1815882"/>
          </a:xfrm>
          <a:prstGeom prst="rect">
            <a:avLst/>
          </a:prstGeom>
          <a:gradFill>
            <a:gsLst>
              <a:gs pos="16000">
                <a:srgbClr val="FFFF99"/>
              </a:gs>
              <a:gs pos="86000">
                <a:schemeClr val="bg1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“La piedra es el Reino...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no Cristo viniendo del cielo 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…, como lo hemos creído los Adventistas”. </a:t>
            </a:r>
            <a:r>
              <a:rPr lang="pt-BR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Código Simbólico, Vol. 11, Nº 12, págs. 19-22.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(8 de (junio de 1946).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715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731025" y="2549447"/>
            <a:ext cx="4134679" cy="1870769"/>
          </a:xfrm>
          <a:prstGeom prst="rect">
            <a:avLst/>
          </a:prstGeom>
          <a:effectLst>
            <a:glow>
              <a:schemeClr val="tx1"/>
            </a:glow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CO" sz="27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“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Él (</a:t>
            </a:r>
            <a:r>
              <a:rPr lang="es-CO" sz="27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Jesús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) vino para </a:t>
            </a:r>
            <a:r>
              <a:rPr lang="es-CO" sz="27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buscar y salvar lo que se había perdido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y no permitiría ser cambiado de su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objetivo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”.  </a:t>
            </a:r>
            <a:r>
              <a:rPr lang="es-CO" sz="2700" b="1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R.H. 24/11/1891</a:t>
            </a:r>
            <a:r>
              <a:rPr lang="es-CO" sz="27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endParaRPr lang="es-CO" sz="27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5813" y="104040"/>
            <a:ext cx="8612374" cy="954107"/>
          </a:xfrm>
          <a:prstGeom prst="rect">
            <a:avLst/>
          </a:prstGeom>
          <a:solidFill>
            <a:sysClr val="window" lastClr="FFFFFF"/>
          </a:solidFill>
          <a:ln w="76200">
            <a:noFill/>
          </a:ln>
          <a:effectLst>
            <a:softEdge rad="50800"/>
          </a:effectLst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3175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12. ¿Cuál debe ser nuestro objetivo?</a:t>
            </a:r>
          </a:p>
          <a:p>
            <a:pPr algn="ctr" defTabSz="914400">
              <a:defRPr/>
            </a:pPr>
            <a:r>
              <a:rPr lang="es-CO" sz="2800" kern="0" dirty="0">
                <a:ln w="3175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¿Salvar las almas o ser uno de los 144 mil?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731024" y="5105292"/>
            <a:ext cx="4313582" cy="1754326"/>
          </a:xfrm>
          <a:prstGeom prst="rect">
            <a:avLst/>
          </a:prstGeom>
          <a:solidFill>
            <a:schemeClr val="bg1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2700" kern="0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“Que el objetivo de cada uno sea ser uno de los 144.000 </a:t>
            </a:r>
            <a:r>
              <a:rPr lang="es-CO" sz="2700" b="1" kern="0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…”. </a:t>
            </a:r>
            <a:r>
              <a:rPr lang="es-CO" sz="2400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El código simbólico Vol.1 # 8, pág. 2. Feb. 15, 1935.</a:t>
            </a:r>
            <a:endParaRPr lang="es-CO" sz="2700" kern="0" spc="5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srgbClr val="4F81BD"/>
                </a:glo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1432" y="1093861"/>
            <a:ext cx="3861413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52400">
                    <a:schemeClr val="tx1"/>
                  </a:glow>
                </a:effectLst>
                <a:latin typeface="Arial Narrow" panose="020B0606020202030204" pitchFamily="34" charset="0"/>
              </a:rPr>
              <a:t>¿Qué dice Elena White?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731026" y="1090092"/>
            <a:ext cx="4134678" cy="1442574"/>
          </a:xfrm>
          <a:prstGeom prst="rect">
            <a:avLst/>
          </a:prstGeom>
          <a:effectLst>
            <a:glow>
              <a:schemeClr val="tx1"/>
            </a:glow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CO" sz="28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s-CO" sz="27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“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Nuestro Señor enseña que el verdadero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objetivo</a:t>
            </a:r>
            <a:r>
              <a:rPr lang="es-CO" sz="270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de la vida es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el servicio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”. </a:t>
            </a:r>
            <a:r>
              <a:rPr lang="es-CO" sz="2700" b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PVGM 262.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0496" y="4547491"/>
            <a:ext cx="4520529" cy="2315377"/>
          </a:xfrm>
          <a:prstGeom prst="rect">
            <a:avLst/>
          </a:prstGeom>
          <a:effectLst>
            <a:glow rad="127000">
              <a:schemeClr val="tx1"/>
            </a:glow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“El verdadero embajador de Cristo está en perfecta unión con Aquel a quien representa y su principal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objetivo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es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salvación de las almas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”. </a:t>
            </a:r>
            <a:r>
              <a:rPr lang="es-CO" sz="2700" b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 I, 4:258.     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88732" y="1805700"/>
            <a:ext cx="3659197" cy="133882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“Nuestro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objetivo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es </a:t>
            </a:r>
            <a:r>
              <a:rPr lang="es-CO" sz="27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salvar de la ruina a las almas que perecen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”. </a:t>
            </a:r>
            <a:r>
              <a:rPr lang="es-CO" sz="2700" b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 I, 9:176. </a:t>
            </a:r>
            <a:endParaRPr lang="es-CO" sz="2700" dirty="0"/>
          </a:p>
        </p:txBody>
      </p:sp>
      <p:sp>
        <p:nvSpPr>
          <p:cNvPr id="9" name="Rectángulo 8"/>
          <p:cNvSpPr/>
          <p:nvPr/>
        </p:nvSpPr>
        <p:spPr>
          <a:xfrm>
            <a:off x="462257" y="3152126"/>
            <a:ext cx="4017007" cy="1338828"/>
          </a:xfrm>
          <a:prstGeom prst="rect">
            <a:avLst/>
          </a:prstGeom>
          <a:effectLst>
            <a:glow rad="127000">
              <a:schemeClr val="tx1"/>
            </a:glow>
            <a:outerShdw blurRad="40000" dist="20000" dir="5400000" rotWithShape="0">
              <a:srgbClr val="000000">
                <a:alpha val="38000"/>
              </a:srgbClr>
            </a:outerShdw>
            <a:softEdge rad="762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7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“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conversión de las almas</a:t>
            </a:r>
            <a:r>
              <a:rPr lang="es-CO" sz="2700" b="1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debe ser ahora nuestro </a:t>
            </a:r>
            <a:r>
              <a:rPr lang="es-CO" sz="27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objetivo</a:t>
            </a:r>
            <a:r>
              <a:rPr lang="es-CO" sz="27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”. </a:t>
            </a:r>
            <a:r>
              <a:rPr lang="es-CO" sz="2700" b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Carta 233, 1905.</a:t>
            </a:r>
            <a:endParaRPr lang="es-CO" sz="2700" dirty="0"/>
          </a:p>
        </p:txBody>
      </p:sp>
      <p:sp>
        <p:nvSpPr>
          <p:cNvPr id="5" name="Rectángulo 4"/>
          <p:cNvSpPr/>
          <p:nvPr/>
        </p:nvSpPr>
        <p:spPr>
          <a:xfrm>
            <a:off x="5268537" y="4314914"/>
            <a:ext cx="3258439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Arial Narrow" panose="020B0606020202030204" pitchFamily="34" charset="0"/>
              </a:rPr>
              <a:t>¿Qué dice el profeta </a:t>
            </a:r>
          </a:p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Arial Narrow" panose="020B0606020202030204" pitchFamily="34" charset="0"/>
              </a:rPr>
              <a:t>davidiano?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19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6" grpId="0"/>
      <p:bldP spid="2" grpId="0" animBg="1"/>
      <p:bldP spid="3" grpId="0" animBg="1"/>
      <p:bldP spid="10" grpId="0" animBg="1"/>
      <p:bldP spid="9" grpId="0" animBg="1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79401" y="1152417"/>
            <a:ext cx="6785199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“Os ruego, hermanos, que os guardéis de los que causan divisiones y tropiezos contra la doctrina que vosotros habéis aprendido, y que os apartéis de ellos”. </a:t>
            </a:r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Romanos 16:17. 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99818" y="381420"/>
            <a:ext cx="4744364" cy="584775"/>
          </a:xfrm>
          <a:prstGeom prst="rect">
            <a:avLst/>
          </a:prstGeom>
          <a:solidFill>
            <a:srgbClr val="FFFFA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ATENDAMOS A LA BIBLIA.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28827" y="4101144"/>
            <a:ext cx="7686347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“Amonesto a la Iglesia Adventista a ser cuidadosa en la forma como recibe cada nuevo concepto, y también a los que pretenden poseer gran luz</a:t>
            </a:r>
            <a:r>
              <a:rPr lang="es-CO" sz="32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El </a:t>
            </a:r>
            <a:r>
              <a:rPr lang="es-CO" sz="32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carácter de su obra parece consistir en acusar y en destruir”. </a:t>
            </a:r>
            <a:r>
              <a:rPr lang="es-CO" sz="32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Mensajes Selectos tomo 2, pág. 78.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199818" y="3412458"/>
            <a:ext cx="4744364" cy="584775"/>
          </a:xfrm>
          <a:prstGeom prst="rect">
            <a:avLst/>
          </a:prstGeom>
          <a:solidFill>
            <a:srgbClr val="FFFFA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¿Qué dice Elena White?</a:t>
            </a:r>
          </a:p>
        </p:txBody>
      </p:sp>
    </p:spTree>
    <p:extLst>
      <p:ext uri="{BB962C8B-B14F-4D97-AF65-F5344CB8AC3E}">
        <p14:creationId xmlns:p14="http://schemas.microsoft.com/office/powerpoint/2010/main" val="7219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eDspx2BVsianRcA16k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Qeb8ZT2SOzFVVhHkDcr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kvrCHCptTTVfKNddo2I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WgjjLGqxEzwIKwhhCpV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Fbtt6faJLkQVJGqi6Hc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bhvtRKrfbzUXg5QPFrf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GN1QQYwHIdm40cYDnpiv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0Lplsg1KcAHXAIr1UsI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Ab5DR24Qun4pMgqvvgF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Mm2BfblvPMGqjbdgPoZF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TbVbBoWsNSGOP21BQJk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Zs4deGRGiDG29qk0K6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DmodNN9W2qKvct6nagB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7MTBhPZdLgurOIO0T3x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iEdQTmWCILXBeBkbwjX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t0LEoz9mxAerRuenqWDg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tdtdGHxdoMBODscvMNf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an66O5njyvWhhrUltFZm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FgGAUeqQtTlxL266ATrQ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5RmbKBrjAbPSv6qvTRXt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KvoOfTMxwLrbOeJtOp9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ISxZF4ZATB9shCFlNbqN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4VCg9n84Ujq1CROzOMX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IxC371dJvwpMs43OPdL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8QA3uYCC0GGWMd5E6f6Qb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CQoJwZWKRC2zG10D3B6u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PGRYaJXEG3jVXc5e6C4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JDoC6C3f4k5T0ISxPdN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ZgL4NyOvuqTUwXeAyDlB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YQ4bnmyNQ9BnKnCxi3eJ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YuLEXhArBu0hUZCarXH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8cQX0khmHo4E5HCIAwf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TJ6HyGTNMTlrFmyN0gfa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CcgUUyJmaj2iftKfsEozV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Jdpl4Uzf0wL77TrDLk3q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pm642LOBMFR7t3uzuOMV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8mRNOS3vuMHN2eZSOqp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Zpo9bPfDMHTPYIaX0II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LfrlvVXuULrSmsoFHdg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0UdfgIRqG1WTED9HQkjF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n6mIyl1uTvlLke5ed64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ZHOfXQTXbHcNP9UZj5F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ojRPsL55zeznS6FTinaB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wpVkdNYxdsAoXqv4NR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qW2f60IuV74Eii3PLRMf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9qwgVSS5N4HbW6sS57Mg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wJF8re20PdBgwwYa7Qo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mtmbBXFKZZYQ50xgKqQL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lPWm7WFpEbi9giWQhmfP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pqwqUnpxlYuv0lFAyNkz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NRhXNAzoO2JIpvPG2iZ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EKhBbGOsvEiKCF9WzPYX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iV9LSL2zeQtcwGcpSA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qFTaw6Ia7S9cYZF2VWG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4T9tCgmq6mOTGSggBlFjp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YjZyGxnWEF40mMJHTQlJ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jh7oLkA19FXUPt4zP39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GvtwUrPYF5sYGhz8BC3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RTdPgwGQNctABVfq9cb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rRNM0GsxFvTk7BCGBysZ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McGXdlcUrKmwp2q3gPdj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HAgtjCJxDJZCM4A52t6l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YAbAgyiCLVx5CqtUJsm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NlPJ4JEUtUWZPLYPiuHmY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OMJAtuUgPaUqkp29Smlu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OMJAtuUgPaUqkp29SmluH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1_Reflejos">
  <a:themeElements>
    <a:clrScheme name="Reflejos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5.xml><?xml version="1.0" encoding="utf-8"?>
<a:theme xmlns:a="http://schemas.openxmlformats.org/drawingml/2006/main" name="2_Reflejos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Ion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2_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4676</TotalTime>
  <Words>3996</Words>
  <Application>Microsoft Office PowerPoint</Application>
  <PresentationFormat>Presentación en pantalla (4:3)</PresentationFormat>
  <Paragraphs>194</Paragraphs>
  <Slides>46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8</vt:i4>
      </vt:variant>
      <vt:variant>
        <vt:lpstr>Títulos de diapositiva</vt:lpstr>
      </vt:variant>
      <vt:variant>
        <vt:i4>46</vt:i4>
      </vt:variant>
    </vt:vector>
  </HeadingPairs>
  <TitlesOfParts>
    <vt:vector size="65" baseType="lpstr">
      <vt:lpstr>Arial</vt:lpstr>
      <vt:lpstr>Arial Black</vt:lpstr>
      <vt:lpstr>Arial Narrow</vt:lpstr>
      <vt:lpstr>Calibri</vt:lpstr>
      <vt:lpstr>Calibri Light</vt:lpstr>
      <vt:lpstr>Century Gothic</vt:lpstr>
      <vt:lpstr>Franklin Gothic Demi Cond</vt:lpstr>
      <vt:lpstr>Georgia</vt:lpstr>
      <vt:lpstr>Tahoma</vt:lpstr>
      <vt:lpstr>Wingdings</vt:lpstr>
      <vt:lpstr>Wingdings 3</vt:lpstr>
      <vt:lpstr>Celestial</vt:lpstr>
      <vt:lpstr>Ion</vt:lpstr>
      <vt:lpstr>1_Reflejos</vt:lpstr>
      <vt:lpstr>1_Celestial</vt:lpstr>
      <vt:lpstr>2_Reflejos</vt:lpstr>
      <vt:lpstr>1_Ion</vt:lpstr>
      <vt:lpstr>2_Celestial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OsvaRD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WindowsRD</dc:creator>
  <cp:lastModifiedBy>Usuario de Windows</cp:lastModifiedBy>
  <cp:revision>874</cp:revision>
  <dcterms:created xsi:type="dcterms:W3CDTF">2014-07-08T15:57:29Z</dcterms:created>
  <dcterms:modified xsi:type="dcterms:W3CDTF">2019-07-05T22:07:12Z</dcterms:modified>
</cp:coreProperties>
</file>