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heme/theme3.xml" ContentType="application/vnd.openxmlformats-officedocument.them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85" r:id="rId4"/>
    <p:sldId id="388" r:id="rId5"/>
    <p:sldId id="392" r:id="rId6"/>
    <p:sldId id="369" r:id="rId7"/>
    <p:sldId id="390" r:id="rId8"/>
    <p:sldId id="391" r:id="rId9"/>
    <p:sldId id="393" r:id="rId10"/>
    <p:sldId id="394" r:id="rId11"/>
    <p:sldId id="395" r:id="rId12"/>
    <p:sldId id="402" r:id="rId13"/>
    <p:sldId id="389" r:id="rId14"/>
    <p:sldId id="376" r:id="rId15"/>
    <p:sldId id="396" r:id="rId16"/>
    <p:sldId id="403" r:id="rId17"/>
    <p:sldId id="356" r:id="rId18"/>
    <p:sldId id="397" r:id="rId19"/>
    <p:sldId id="398" r:id="rId20"/>
    <p:sldId id="399" r:id="rId21"/>
    <p:sldId id="400" r:id="rId22"/>
    <p:sldId id="401" r:id="rId23"/>
    <p:sldId id="404" r:id="rId24"/>
    <p:sldId id="406" r:id="rId25"/>
    <p:sldId id="377" r:id="rId26"/>
    <p:sldId id="407" r:id="rId27"/>
  </p:sldIdLst>
  <p:sldSz cx="9601200" cy="7200900"/>
  <p:notesSz cx="6858000" cy="9144000"/>
  <p:defaultTextStyle>
    <a:defPPr>
      <a:defRPr lang="es-ES"/>
    </a:defPPr>
    <a:lvl1pPr marL="0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3202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6404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19606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92808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66010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39212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12414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85616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44" userDrawn="1">
          <p15:clr>
            <a:srgbClr val="A4A3A4"/>
          </p15:clr>
        </p15:guide>
        <p15:guide id="3" orient="horz" pos="2268" userDrawn="1">
          <p15:clr>
            <a:srgbClr val="A4A3A4"/>
          </p15:clr>
        </p15:guide>
        <p15:guide id="4" pos="30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AF"/>
    <a:srgbClr val="FFFF99"/>
    <a:srgbClr val="FFCCFF"/>
    <a:srgbClr val="CAFFAF"/>
    <a:srgbClr val="B0FF89"/>
    <a:srgbClr val="99FF66"/>
    <a:srgbClr val="B9FFFF"/>
    <a:srgbClr val="A3FFFF"/>
    <a:srgbClr val="FF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574" autoAdjust="0"/>
    <p:restoredTop sz="94630" autoAdjust="0"/>
  </p:normalViewPr>
  <p:slideViewPr>
    <p:cSldViewPr>
      <p:cViewPr varScale="1">
        <p:scale>
          <a:sx n="68" d="100"/>
          <a:sy n="68" d="100"/>
        </p:scale>
        <p:origin x="78" y="96"/>
      </p:cViewPr>
      <p:guideLst>
        <p:guide orient="horz" pos="2160"/>
        <p:guide pos="2844"/>
        <p:guide orient="horz" pos="2268"/>
        <p:guide pos="30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12271-82E7-4922-B87D-0AD64997CDD8}" type="datetimeFigureOut">
              <a:rPr lang="es-CO" smtClean="0"/>
              <a:t>8/03/2019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BA341-EF80-4537-BF29-A0C0FA67C0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00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640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3202" algn="l" defTabSz="94640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46404" algn="l" defTabSz="94640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19606" algn="l" defTabSz="94640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92808" algn="l" defTabSz="94640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66010" algn="l" defTabSz="94640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39212" algn="l" defTabSz="94640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12414" algn="l" defTabSz="94640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85616" algn="l" defTabSz="94640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3.xml"/><Relationship Id="rId4" Type="http://schemas.openxmlformats.org/officeDocument/2006/relationships/tags" Target="../tags/tag7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0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1.xml"/><Relationship Id="rId4" Type="http://schemas.openxmlformats.org/officeDocument/2006/relationships/tags" Target="../tags/tag120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20092" y="2236947"/>
            <a:ext cx="8161020" cy="15435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440181" y="4080510"/>
            <a:ext cx="6720840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3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6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9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2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5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34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50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58429" y="4627247"/>
            <a:ext cx="8161020" cy="1430179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58429" y="3052049"/>
            <a:ext cx="8161020" cy="1575196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32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64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196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92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660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392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124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856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983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80062" y="1680213"/>
            <a:ext cx="4240530" cy="475226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80611" y="1680213"/>
            <a:ext cx="4240530" cy="475226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37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80061" y="1611869"/>
            <a:ext cx="4242197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202" indent="0">
              <a:buNone/>
              <a:defRPr sz="2100" b="1"/>
            </a:lvl2pPr>
            <a:lvl3pPr marL="946404" indent="0">
              <a:buNone/>
              <a:defRPr sz="1900" b="1"/>
            </a:lvl3pPr>
            <a:lvl4pPr marL="1419606" indent="0">
              <a:buNone/>
              <a:defRPr sz="1700" b="1"/>
            </a:lvl4pPr>
            <a:lvl5pPr marL="1892808" indent="0">
              <a:buNone/>
              <a:defRPr sz="1700" b="1"/>
            </a:lvl5pPr>
            <a:lvl6pPr marL="2366010" indent="0">
              <a:buNone/>
              <a:defRPr sz="1700" b="1"/>
            </a:lvl6pPr>
            <a:lvl7pPr marL="2839212" indent="0">
              <a:buNone/>
              <a:defRPr sz="1700" b="1"/>
            </a:lvl7pPr>
            <a:lvl8pPr marL="3312414" indent="0">
              <a:buNone/>
              <a:defRPr sz="1700" b="1"/>
            </a:lvl8pPr>
            <a:lvl9pPr marL="3785616" indent="0">
              <a:buNone/>
              <a:defRPr sz="1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0061" y="2283619"/>
            <a:ext cx="4242197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877277" y="1611869"/>
            <a:ext cx="4243864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202" indent="0">
              <a:buNone/>
              <a:defRPr sz="2100" b="1"/>
            </a:lvl2pPr>
            <a:lvl3pPr marL="946404" indent="0">
              <a:buNone/>
              <a:defRPr sz="1900" b="1"/>
            </a:lvl3pPr>
            <a:lvl4pPr marL="1419606" indent="0">
              <a:buNone/>
              <a:defRPr sz="1700" b="1"/>
            </a:lvl4pPr>
            <a:lvl5pPr marL="1892808" indent="0">
              <a:buNone/>
              <a:defRPr sz="1700" b="1"/>
            </a:lvl5pPr>
            <a:lvl6pPr marL="2366010" indent="0">
              <a:buNone/>
              <a:defRPr sz="1700" b="1"/>
            </a:lvl6pPr>
            <a:lvl7pPr marL="2839212" indent="0">
              <a:buNone/>
              <a:defRPr sz="1700" b="1"/>
            </a:lvl7pPr>
            <a:lvl8pPr marL="3312414" indent="0">
              <a:buNone/>
              <a:defRPr sz="1700" b="1"/>
            </a:lvl8pPr>
            <a:lvl9pPr marL="3785616" indent="0">
              <a:buNone/>
              <a:defRPr sz="1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877277" y="2283619"/>
            <a:ext cx="4243864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76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95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0461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80060" y="286704"/>
            <a:ext cx="3158729" cy="122015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53803" y="286705"/>
            <a:ext cx="5367337" cy="6145769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80060" y="1506856"/>
            <a:ext cx="3158729" cy="4925616"/>
          </a:xfrm>
        </p:spPr>
        <p:txBody>
          <a:bodyPr/>
          <a:lstStyle>
            <a:lvl1pPr marL="0" indent="0">
              <a:buNone/>
              <a:defRPr sz="1400"/>
            </a:lvl1pPr>
            <a:lvl2pPr marL="473202" indent="0">
              <a:buNone/>
              <a:defRPr sz="1200"/>
            </a:lvl2pPr>
            <a:lvl3pPr marL="946404" indent="0">
              <a:buNone/>
              <a:defRPr sz="1000"/>
            </a:lvl3pPr>
            <a:lvl4pPr marL="1419606" indent="0">
              <a:buNone/>
              <a:defRPr sz="900"/>
            </a:lvl4pPr>
            <a:lvl5pPr marL="1892808" indent="0">
              <a:buNone/>
              <a:defRPr sz="900"/>
            </a:lvl5pPr>
            <a:lvl6pPr marL="2366010" indent="0">
              <a:buNone/>
              <a:defRPr sz="900"/>
            </a:lvl6pPr>
            <a:lvl7pPr marL="2839212" indent="0">
              <a:buNone/>
              <a:defRPr sz="900"/>
            </a:lvl7pPr>
            <a:lvl8pPr marL="3312414" indent="0">
              <a:buNone/>
              <a:defRPr sz="900"/>
            </a:lvl8pPr>
            <a:lvl9pPr marL="3785616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889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81903" y="5040632"/>
            <a:ext cx="5760720" cy="5950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881903" y="643414"/>
            <a:ext cx="5760720" cy="4320540"/>
          </a:xfrm>
        </p:spPr>
        <p:txBody>
          <a:bodyPr/>
          <a:lstStyle>
            <a:lvl1pPr marL="0" indent="0">
              <a:buNone/>
              <a:defRPr sz="3300"/>
            </a:lvl1pPr>
            <a:lvl2pPr marL="473202" indent="0">
              <a:buNone/>
              <a:defRPr sz="2900"/>
            </a:lvl2pPr>
            <a:lvl3pPr marL="946404" indent="0">
              <a:buNone/>
              <a:defRPr sz="2500"/>
            </a:lvl3pPr>
            <a:lvl4pPr marL="1419606" indent="0">
              <a:buNone/>
              <a:defRPr sz="2100"/>
            </a:lvl4pPr>
            <a:lvl5pPr marL="1892808" indent="0">
              <a:buNone/>
              <a:defRPr sz="2100"/>
            </a:lvl5pPr>
            <a:lvl6pPr marL="2366010" indent="0">
              <a:buNone/>
              <a:defRPr sz="2100"/>
            </a:lvl6pPr>
            <a:lvl7pPr marL="2839212" indent="0">
              <a:buNone/>
              <a:defRPr sz="2100"/>
            </a:lvl7pPr>
            <a:lvl8pPr marL="3312414" indent="0">
              <a:buNone/>
              <a:defRPr sz="2100"/>
            </a:lvl8pPr>
            <a:lvl9pPr marL="3785616" indent="0">
              <a:buNone/>
              <a:defRPr sz="21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881903" y="5635707"/>
            <a:ext cx="5760720" cy="845105"/>
          </a:xfrm>
        </p:spPr>
        <p:txBody>
          <a:bodyPr/>
          <a:lstStyle>
            <a:lvl1pPr marL="0" indent="0">
              <a:buNone/>
              <a:defRPr sz="1400"/>
            </a:lvl1pPr>
            <a:lvl2pPr marL="473202" indent="0">
              <a:buNone/>
              <a:defRPr sz="1200"/>
            </a:lvl2pPr>
            <a:lvl3pPr marL="946404" indent="0">
              <a:buNone/>
              <a:defRPr sz="1000"/>
            </a:lvl3pPr>
            <a:lvl4pPr marL="1419606" indent="0">
              <a:buNone/>
              <a:defRPr sz="900"/>
            </a:lvl4pPr>
            <a:lvl5pPr marL="1892808" indent="0">
              <a:buNone/>
              <a:defRPr sz="900"/>
            </a:lvl5pPr>
            <a:lvl6pPr marL="2366010" indent="0">
              <a:buNone/>
              <a:defRPr sz="900"/>
            </a:lvl6pPr>
            <a:lvl7pPr marL="2839212" indent="0">
              <a:buNone/>
              <a:defRPr sz="900"/>
            </a:lvl7pPr>
            <a:lvl8pPr marL="3312414" indent="0">
              <a:buNone/>
              <a:defRPr sz="900"/>
            </a:lvl8pPr>
            <a:lvl9pPr marL="3785616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509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65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960871" y="288373"/>
            <a:ext cx="2160270" cy="61441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80060" y="288373"/>
            <a:ext cx="6320790" cy="61441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0404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20092" y="2236947"/>
            <a:ext cx="8161020" cy="15435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440181" y="4080510"/>
            <a:ext cx="6720840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3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6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9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2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5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122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87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58429" y="4627247"/>
            <a:ext cx="8161020" cy="1430179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58429" y="3052049"/>
            <a:ext cx="8161020" cy="1575196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32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64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196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92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660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392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124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856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239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80062" y="1680213"/>
            <a:ext cx="4240530" cy="475226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80611" y="1680213"/>
            <a:ext cx="4240530" cy="475226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209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80061" y="1611869"/>
            <a:ext cx="4242197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202" indent="0">
              <a:buNone/>
              <a:defRPr sz="2100" b="1"/>
            </a:lvl2pPr>
            <a:lvl3pPr marL="946404" indent="0">
              <a:buNone/>
              <a:defRPr sz="1900" b="1"/>
            </a:lvl3pPr>
            <a:lvl4pPr marL="1419606" indent="0">
              <a:buNone/>
              <a:defRPr sz="1700" b="1"/>
            </a:lvl4pPr>
            <a:lvl5pPr marL="1892808" indent="0">
              <a:buNone/>
              <a:defRPr sz="1700" b="1"/>
            </a:lvl5pPr>
            <a:lvl6pPr marL="2366010" indent="0">
              <a:buNone/>
              <a:defRPr sz="1700" b="1"/>
            </a:lvl6pPr>
            <a:lvl7pPr marL="2839212" indent="0">
              <a:buNone/>
              <a:defRPr sz="1700" b="1"/>
            </a:lvl7pPr>
            <a:lvl8pPr marL="3312414" indent="0">
              <a:buNone/>
              <a:defRPr sz="1700" b="1"/>
            </a:lvl8pPr>
            <a:lvl9pPr marL="3785616" indent="0">
              <a:buNone/>
              <a:defRPr sz="1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0061" y="2283619"/>
            <a:ext cx="4242197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877277" y="1611869"/>
            <a:ext cx="4243864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202" indent="0">
              <a:buNone/>
              <a:defRPr sz="2100" b="1"/>
            </a:lvl2pPr>
            <a:lvl3pPr marL="946404" indent="0">
              <a:buNone/>
              <a:defRPr sz="1900" b="1"/>
            </a:lvl3pPr>
            <a:lvl4pPr marL="1419606" indent="0">
              <a:buNone/>
              <a:defRPr sz="1700" b="1"/>
            </a:lvl4pPr>
            <a:lvl5pPr marL="1892808" indent="0">
              <a:buNone/>
              <a:defRPr sz="1700" b="1"/>
            </a:lvl5pPr>
            <a:lvl6pPr marL="2366010" indent="0">
              <a:buNone/>
              <a:defRPr sz="1700" b="1"/>
            </a:lvl6pPr>
            <a:lvl7pPr marL="2839212" indent="0">
              <a:buNone/>
              <a:defRPr sz="1700" b="1"/>
            </a:lvl7pPr>
            <a:lvl8pPr marL="3312414" indent="0">
              <a:buNone/>
              <a:defRPr sz="1700" b="1"/>
            </a:lvl8pPr>
            <a:lvl9pPr marL="3785616" indent="0">
              <a:buNone/>
              <a:defRPr sz="1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877277" y="2283619"/>
            <a:ext cx="4243864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12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174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44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80060" y="286704"/>
            <a:ext cx="3158729" cy="122015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53803" y="286705"/>
            <a:ext cx="5367337" cy="6145769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80060" y="1506856"/>
            <a:ext cx="3158729" cy="4925616"/>
          </a:xfrm>
        </p:spPr>
        <p:txBody>
          <a:bodyPr/>
          <a:lstStyle>
            <a:lvl1pPr marL="0" indent="0">
              <a:buNone/>
              <a:defRPr sz="1400"/>
            </a:lvl1pPr>
            <a:lvl2pPr marL="473202" indent="0">
              <a:buNone/>
              <a:defRPr sz="1200"/>
            </a:lvl2pPr>
            <a:lvl3pPr marL="946404" indent="0">
              <a:buNone/>
              <a:defRPr sz="1000"/>
            </a:lvl3pPr>
            <a:lvl4pPr marL="1419606" indent="0">
              <a:buNone/>
              <a:defRPr sz="900"/>
            </a:lvl4pPr>
            <a:lvl5pPr marL="1892808" indent="0">
              <a:buNone/>
              <a:defRPr sz="900"/>
            </a:lvl5pPr>
            <a:lvl6pPr marL="2366010" indent="0">
              <a:buNone/>
              <a:defRPr sz="900"/>
            </a:lvl6pPr>
            <a:lvl7pPr marL="2839212" indent="0">
              <a:buNone/>
              <a:defRPr sz="900"/>
            </a:lvl7pPr>
            <a:lvl8pPr marL="3312414" indent="0">
              <a:buNone/>
              <a:defRPr sz="900"/>
            </a:lvl8pPr>
            <a:lvl9pPr marL="3785616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075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81903" y="5040632"/>
            <a:ext cx="5760720" cy="5950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881903" y="643414"/>
            <a:ext cx="5760720" cy="4320540"/>
          </a:xfrm>
        </p:spPr>
        <p:txBody>
          <a:bodyPr/>
          <a:lstStyle>
            <a:lvl1pPr marL="0" indent="0">
              <a:buNone/>
              <a:defRPr sz="3300"/>
            </a:lvl1pPr>
            <a:lvl2pPr marL="473202" indent="0">
              <a:buNone/>
              <a:defRPr sz="2900"/>
            </a:lvl2pPr>
            <a:lvl3pPr marL="946404" indent="0">
              <a:buNone/>
              <a:defRPr sz="2500"/>
            </a:lvl3pPr>
            <a:lvl4pPr marL="1419606" indent="0">
              <a:buNone/>
              <a:defRPr sz="2100"/>
            </a:lvl4pPr>
            <a:lvl5pPr marL="1892808" indent="0">
              <a:buNone/>
              <a:defRPr sz="2100"/>
            </a:lvl5pPr>
            <a:lvl6pPr marL="2366010" indent="0">
              <a:buNone/>
              <a:defRPr sz="2100"/>
            </a:lvl6pPr>
            <a:lvl7pPr marL="2839212" indent="0">
              <a:buNone/>
              <a:defRPr sz="2100"/>
            </a:lvl7pPr>
            <a:lvl8pPr marL="3312414" indent="0">
              <a:buNone/>
              <a:defRPr sz="2100"/>
            </a:lvl8pPr>
            <a:lvl9pPr marL="3785616" indent="0">
              <a:buNone/>
              <a:defRPr sz="21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881903" y="5635707"/>
            <a:ext cx="5760720" cy="845105"/>
          </a:xfrm>
        </p:spPr>
        <p:txBody>
          <a:bodyPr/>
          <a:lstStyle>
            <a:lvl1pPr marL="0" indent="0">
              <a:buNone/>
              <a:defRPr sz="1400"/>
            </a:lvl1pPr>
            <a:lvl2pPr marL="473202" indent="0">
              <a:buNone/>
              <a:defRPr sz="1200"/>
            </a:lvl2pPr>
            <a:lvl3pPr marL="946404" indent="0">
              <a:buNone/>
              <a:defRPr sz="1000"/>
            </a:lvl3pPr>
            <a:lvl4pPr marL="1419606" indent="0">
              <a:buNone/>
              <a:defRPr sz="900"/>
            </a:lvl4pPr>
            <a:lvl5pPr marL="1892808" indent="0">
              <a:buNone/>
              <a:defRPr sz="900"/>
            </a:lvl5pPr>
            <a:lvl6pPr marL="2366010" indent="0">
              <a:buNone/>
              <a:defRPr sz="900"/>
            </a:lvl6pPr>
            <a:lvl7pPr marL="2839212" indent="0">
              <a:buNone/>
              <a:defRPr sz="900"/>
            </a:lvl7pPr>
            <a:lvl8pPr marL="3312414" indent="0">
              <a:buNone/>
              <a:defRPr sz="900"/>
            </a:lvl8pPr>
            <a:lvl9pPr marL="3785616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69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503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960871" y="288373"/>
            <a:ext cx="2160270" cy="61441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80060" y="288373"/>
            <a:ext cx="6320790" cy="61441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452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6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68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6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6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03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80062" y="288370"/>
            <a:ext cx="8641080" cy="1200150"/>
          </a:xfrm>
          <a:prstGeom prst="rect">
            <a:avLst/>
          </a:prstGeom>
        </p:spPr>
        <p:txBody>
          <a:bodyPr vert="horz" lIns="94640" tIns="47320" rIns="94640" bIns="473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80062" y="1680213"/>
            <a:ext cx="8641080" cy="4752261"/>
          </a:xfrm>
          <a:prstGeom prst="rect">
            <a:avLst/>
          </a:prstGeom>
        </p:spPr>
        <p:txBody>
          <a:bodyPr vert="horz" lIns="94640" tIns="47320" rIns="94640" bIns="473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80062" y="6674170"/>
            <a:ext cx="2240279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8E2DB-B99B-4A62-B139-06EEDF8CEB29}" type="datetimeFigureOut">
              <a:rPr lang="es-ES" smtClean="0"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280411" y="6674170"/>
            <a:ext cx="3040380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880862" y="6674170"/>
            <a:ext cx="2240279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FF85-21BF-46C2-89FA-0875855377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265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46404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902" indent="-354902" algn="l" defTabSz="946404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8953" indent="-295751" algn="l" defTabSz="946404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83005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56207" indent="-236601" algn="l" defTabSz="946404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29409" indent="-236601" algn="l" defTabSz="946404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2611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75813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9015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22217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3202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6404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9606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2808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6010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9212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2414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85616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03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80062" y="288370"/>
            <a:ext cx="8641080" cy="1200150"/>
          </a:xfrm>
          <a:prstGeom prst="rect">
            <a:avLst/>
          </a:prstGeom>
        </p:spPr>
        <p:txBody>
          <a:bodyPr vert="horz" lIns="94640" tIns="47320" rIns="94640" bIns="473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80062" y="1680213"/>
            <a:ext cx="8641080" cy="4752261"/>
          </a:xfrm>
          <a:prstGeom prst="rect">
            <a:avLst/>
          </a:prstGeom>
        </p:spPr>
        <p:txBody>
          <a:bodyPr vert="horz" lIns="94640" tIns="47320" rIns="94640" bIns="473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80062" y="6674170"/>
            <a:ext cx="2240279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8E2DB-B99B-4A62-B139-06EEDF8CEB2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08/03/2019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280411" y="6674170"/>
            <a:ext cx="3040380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880862" y="6674170"/>
            <a:ext cx="2240279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FF85-21BF-46C2-89FA-08758553776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23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46404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902" indent="-354902" algn="l" defTabSz="946404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8953" indent="-295751" algn="l" defTabSz="946404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83005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56207" indent="-236601" algn="l" defTabSz="946404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29409" indent="-236601" algn="l" defTabSz="946404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2611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75813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9015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22217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3202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6404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9606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2808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6010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9212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2414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85616" algn="l" defTabSz="9464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0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278910" y="727331"/>
            <a:ext cx="7043383" cy="1518878"/>
          </a:xfrm>
          <a:prstGeom prst="rect">
            <a:avLst/>
          </a:prstGeom>
          <a:noFill/>
          <a:ln w="76200">
            <a:noFill/>
            <a:headEnd/>
            <a:tailEnd/>
          </a:ln>
          <a:effectLst>
            <a:glow>
              <a:srgbClr val="FFFF00"/>
            </a:glow>
            <a:outerShdw blurRad="40000" dist="23000" sx="1000" sy="1000" rotWithShape="0">
              <a:srgbClr val="000000"/>
            </a:outerShdw>
            <a:softEdge rad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4640" tIns="47320" rIns="94640" bIns="473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600" b="1" kern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itchFamily="2" charset="-79"/>
              </a:rPr>
              <a:t>¿Es correcto que un cristiano use joyas?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21524" y="3193572"/>
            <a:ext cx="4255636" cy="2865553"/>
          </a:xfrm>
          <a:prstGeom prst="rect">
            <a:avLst/>
          </a:prstGeom>
          <a:noFill/>
          <a:ln w="76200">
            <a:noFill/>
            <a:headEnd/>
            <a:tailEnd/>
          </a:ln>
          <a:effectLst>
            <a:glow>
              <a:srgbClr val="FFFF00"/>
            </a:glow>
            <a:outerShdw blurRad="40000" dist="23000" sx="1000" sy="1000" rotWithShape="0">
              <a:srgbClr val="000000"/>
            </a:outerShdw>
            <a:softEdge rad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4640" tIns="47320" rIns="94640" bIns="473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600" b="1" kern="0" dirty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 Narrow" pitchFamily="34" charset="0"/>
                <a:cs typeface="Aharoni" pitchFamily="2" charset="-79"/>
              </a:rPr>
              <a:t>Surge la pregunta porque en la Biblia no hay un mandato o una prohibición explícita sobre el uso de joyas.</a:t>
            </a:r>
            <a:endParaRPr lang="es-CO" sz="3600" b="1" kern="0" dirty="0">
              <a:ln w="3175">
                <a:solidFill>
                  <a:schemeClr val="bg1"/>
                </a:solidFill>
                <a:prstDash val="solid"/>
              </a:ln>
              <a:solidFill>
                <a:srgbClr val="0000FF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 Narrow" pitchFamily="34" charset="0"/>
              <a:cs typeface="Aharoni" pitchFamily="2" charset="-79"/>
            </a:endParaRPr>
          </a:p>
        </p:txBody>
      </p:sp>
      <p:pic>
        <p:nvPicPr>
          <p:cNvPr id="1026" name="Picture 2" descr="C:\Users\Ernesto\Desktop\14403625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931" y="2870407"/>
            <a:ext cx="3393125" cy="351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356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397549" y="1080170"/>
            <a:ext cx="6806103" cy="1572892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itchFamily="34" charset="0"/>
                <a:ea typeface="Calibri" pitchFamily="34" charset="0"/>
                <a:cs typeface="Aharoni" pitchFamily="2" charset="-79"/>
              </a:rPr>
              <a:t>Quienes están a favor del uso de joyas argumentan que si la Biblia no lo prohíbe, entonces se pueden usar.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195387" y="3251694"/>
            <a:ext cx="7210426" cy="1572892"/>
          </a:xfrm>
          <a:prstGeom prst="rect">
            <a:avLst/>
          </a:prstGeom>
          <a:solidFill>
            <a:srgbClr val="FFFF66"/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chemeClr val="tx1"/>
                  </a:solidFill>
                </a:ln>
                <a:latin typeface="Arial Narrow" pitchFamily="34" charset="0"/>
              </a:rPr>
              <a:t>Quienes están en contra argumentan que la sencillez y la modestia deben caracterizar </a:t>
            </a:r>
          </a:p>
          <a:p>
            <a:pPr algn="ctr"/>
            <a:r>
              <a:rPr lang="es-CO" sz="3200" b="1" dirty="0">
                <a:ln>
                  <a:solidFill>
                    <a:schemeClr val="tx1"/>
                  </a:solidFill>
                </a:ln>
                <a:latin typeface="Arial Narrow" pitchFamily="34" charset="0"/>
              </a:rPr>
              <a:t>al cristiano aun en su apariencia externa.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346517" y="5263838"/>
            <a:ext cx="6908166" cy="1080449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itchFamily="34" charset="0"/>
                <a:ea typeface="Calibri" pitchFamily="34" charset="0"/>
                <a:cs typeface="Aharoni" pitchFamily="2" charset="-79"/>
              </a:rPr>
              <a:t>Y en ambos casos se citan textos bíblicos para apoyar una postura u otra.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13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966694" y="5112618"/>
            <a:ext cx="5667812" cy="1080449"/>
          </a:xfrm>
          <a:prstGeom prst="rect">
            <a:avLst/>
          </a:prstGeom>
          <a:solidFill>
            <a:srgbClr val="93FFFF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itchFamily="34" charset="0"/>
                <a:ea typeface="Calibri" pitchFamily="34" charset="0"/>
                <a:cs typeface="Aharoni" pitchFamily="2" charset="-79"/>
              </a:rPr>
              <a:t>Analicemos la evidencia bíblica y saquemos conclusiones.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55350" y="1071832"/>
            <a:ext cx="7490500" cy="2557777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itchFamily="34" charset="0"/>
                <a:ea typeface="Calibri" pitchFamily="34" charset="0"/>
                <a:cs typeface="Aharoni" pitchFamily="2" charset="-79"/>
              </a:rPr>
              <a:t>Aunque en la Biblia no hay una declaración directa que autorice o prohíba el uso de joyas, el Santo Libro contiene casos y principios que nos orientan en cualquier situación que se nos presente en esta vida.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661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MIS IMÁGENES\imagenes bíblicas\F Bibl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5" y="50"/>
            <a:ext cx="9601200" cy="720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3006263" y="2995583"/>
            <a:ext cx="3090481" cy="588007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itchFamily="34" charset="0"/>
                <a:ea typeface="Calibri" pitchFamily="34" charset="0"/>
                <a:cs typeface="Aharoni" pitchFamily="2" charset="-79"/>
              </a:rPr>
              <a:t>Como Ofrendas:       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020518" y="3922993"/>
            <a:ext cx="7560165" cy="3050219"/>
          </a:xfrm>
          <a:prstGeom prst="rect">
            <a:avLst/>
          </a:prstGeom>
          <a:ln w="76200">
            <a:solidFill>
              <a:srgbClr val="00964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i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Franklin Gothic Medium" panose="020B0603020102020204" pitchFamily="34" charset="0"/>
              </a:rPr>
              <a:t>“Por lo cual hemos ofrecido a Jehová ofrenda, cada uno de lo que ha hallado, alhajas de oro, brazaletes, manillas, anillos, zarcillos y cadenas, para hacer expiación por nuestras almas delante de Jehová”. </a:t>
            </a:r>
            <a:r>
              <a:rPr lang="es-CO" sz="3200" b="1" dirty="0">
                <a:ln>
                  <a:solidFill>
                    <a:srgbClr val="009644"/>
                  </a:solidFill>
                </a:ln>
                <a:solidFill>
                  <a:srgbClr val="009644"/>
                </a:solidFill>
                <a:latin typeface="Franklin Gothic Medium" panose="020B0603020102020204" pitchFamily="34" charset="0"/>
              </a:rPr>
              <a:t>Números 31:50.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673594" y="1008162"/>
            <a:ext cx="6221637" cy="1572892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10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itchFamily="34" charset="0"/>
                <a:ea typeface="Calibri" pitchFamily="34" charset="0"/>
                <a:cs typeface="Aharoni" pitchFamily="2" charset="-79"/>
              </a:rPr>
              <a:t>En la Biblia se usaban las joyas con múltiples funciones y propósitos.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100" spc="52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itchFamily="34" charset="0"/>
                <a:ea typeface="Calibri" pitchFamily="34" charset="0"/>
                <a:cs typeface="Aharoni" pitchFamily="2" charset="-79"/>
              </a:rPr>
              <a:t>Notemos algunos ejemplos.    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186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MIS IMÁGENES\imagenes bíblicas\F Biblia Isai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69" y="864146"/>
            <a:ext cx="7733663" cy="580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725642" y="804768"/>
            <a:ext cx="6149916" cy="678648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itchFamily="34" charset="0"/>
                <a:ea typeface="Calibri" pitchFamily="34" charset="0"/>
                <a:cs typeface="Aharoni" pitchFamily="2" charset="-79"/>
              </a:rPr>
              <a:t>Como adorno para embellecerse</a:t>
            </a:r>
            <a:r>
              <a:rPr lang="es-ES" sz="37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84873" y="1949866"/>
            <a:ext cx="8031455" cy="50199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i="1" dirty="0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“</a:t>
            </a:r>
            <a:r>
              <a:rPr lang="es-CO" sz="3200" b="1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Franklin Gothic Medium" panose="020B0603020102020204" pitchFamily="34" charset="0"/>
              </a:rPr>
              <a:t>Por cuanto las hijas de Sion se ensoberbecen, y andan con cuello erguido y con ojos desvergonzados</a:t>
            </a:r>
            <a:r>
              <a:rPr lang="es-CO" sz="3200" b="1" i="1" dirty="0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; … Aquel día quitará el Señor el atavío del calzado, las redecillas, las lunetas, </a:t>
            </a:r>
          </a:p>
          <a:p>
            <a:pPr algn="ctr"/>
            <a:r>
              <a:rPr lang="es-CO" sz="3200" b="1" i="1" dirty="0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los collares, los pendientes y los brazaletes, </a:t>
            </a:r>
          </a:p>
          <a:p>
            <a:pPr algn="ctr"/>
            <a:r>
              <a:rPr lang="es-CO" sz="3200" b="1" i="1" dirty="0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las cofias, los atavíos de las piernas, los partidores del pelo, los pomitos de olor y los zarcillos, los anillos, y los joyeles de las narices…”.  </a:t>
            </a:r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Franklin Gothic Medium" panose="020B0603020102020204" pitchFamily="34" charset="0"/>
              </a:rPr>
              <a:t>Isaías 3:16, 18-21.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728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MIS IMÁGENES\imagenes bíblicas\F Bibl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216" y="1695450"/>
            <a:ext cx="6912768" cy="518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554028" y="576114"/>
            <a:ext cx="6493144" cy="588007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itchFamily="34" charset="0"/>
                <a:ea typeface="Calibri" pitchFamily="34" charset="0"/>
                <a:cs typeface="Aharoni" pitchFamily="2" charset="-79"/>
              </a:rPr>
              <a:t>Como símbolo de poder y autoridad </a:t>
            </a:r>
            <a:endParaRPr lang="es-ES" sz="3200" b="1" kern="0" spc="52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Arial Narrow" pitchFamily="34" charset="0"/>
              <a:ea typeface="Calibri" pitchFamily="34" charset="0"/>
              <a:cs typeface="Aharoni" pitchFamily="2" charset="-79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627732" y="4518802"/>
            <a:ext cx="6345736" cy="2250000"/>
          </a:xfrm>
          <a:prstGeom prst="rect">
            <a:avLst/>
          </a:prstGeom>
          <a:solidFill>
            <a:srgbClr val="FFFF99"/>
          </a:solidFill>
          <a:ln w="76200">
            <a:solidFill>
              <a:srgbClr val="0000FF"/>
            </a:solidFill>
          </a:ln>
        </p:spPr>
        <p:txBody>
          <a:bodyPr wrap="square" lIns="94640" tIns="47320" rIns="94640" bIns="47320">
            <a:spAutoFit/>
          </a:bodyPr>
          <a:lstStyle/>
          <a:p>
            <a:r>
              <a:rPr lang="es-CO" sz="2800" b="1" i="1" dirty="0">
                <a:ln>
                  <a:solidFill>
                    <a:schemeClr val="tx1"/>
                  </a:solidFill>
                </a:ln>
                <a:latin typeface="Arial Narrow" pitchFamily="34" charset="0"/>
              </a:rPr>
              <a:t>“</a:t>
            </a:r>
            <a:r>
              <a:rPr lang="es-CO" sz="2800" b="1" i="1" dirty="0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Sacando luego </a:t>
            </a:r>
            <a:r>
              <a:rPr lang="es-CO" sz="2800" b="1" i="1" dirty="0" err="1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Joiada</a:t>
            </a:r>
            <a:r>
              <a:rPr lang="es-CO" sz="2800" b="1" i="1" dirty="0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 al hijo del rey, le puso la </a:t>
            </a:r>
            <a:r>
              <a:rPr lang="es-CO" sz="28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Franklin Gothic Medium" panose="020B0603020102020204" pitchFamily="34" charset="0"/>
              </a:rPr>
              <a:t>corona</a:t>
            </a:r>
            <a:r>
              <a:rPr lang="es-CO" sz="2800" b="1" i="1" dirty="0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 y el testimonio, y le hicieron rey ungiéndole; y batiendo las manos dijeron: ¡Viva el rey!” </a:t>
            </a:r>
            <a:r>
              <a:rPr lang="es-CO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Franklin Gothic Medium" panose="020B0603020102020204" pitchFamily="34" charset="0"/>
              </a:rPr>
              <a:t>2 Reyes 11:12.   </a:t>
            </a:r>
            <a:r>
              <a:rPr 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Franklin Gothic Medium" panose="020B0603020102020204" pitchFamily="34" charset="0"/>
              </a:rPr>
              <a:t>Véase también Ezequiel 21:26.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023777" y="2088282"/>
            <a:ext cx="5553647" cy="225000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2800" b="1" i="1" dirty="0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“Y salió Mardoqueo de delante del rey con vestido real de azul y blanco, y una gran </a:t>
            </a:r>
            <a:r>
              <a:rPr lang="es-CO" sz="28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Franklin Gothic Medium" panose="020B0603020102020204" pitchFamily="34" charset="0"/>
              </a:rPr>
              <a:t>corona de oro</a:t>
            </a:r>
            <a:r>
              <a:rPr lang="es-CO" sz="2800" b="1" i="1" dirty="0">
                <a:ln>
                  <a:solidFill>
                    <a:schemeClr val="tx1"/>
                  </a:solidFill>
                </a:ln>
                <a:latin typeface="Franklin Gothic Medium" panose="020B0603020102020204" pitchFamily="34" charset="0"/>
              </a:rPr>
              <a:t>, y un manto de lino y púrpura. …”. </a:t>
            </a:r>
            <a:r>
              <a:rPr lang="es-CO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Franklin Gothic Medium" panose="020B0603020102020204" pitchFamily="34" charset="0"/>
              </a:rPr>
              <a:t>Ester 8:15.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749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736813" y="500508"/>
            <a:ext cx="6127574" cy="1745093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5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Como función religiosa, identificaba la naturaleza de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5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la obra del sumo sacerdote.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61258" y="5112618"/>
            <a:ext cx="5911550" cy="1619058"/>
          </a:xfrm>
          <a:prstGeom prst="rect">
            <a:avLst/>
          </a:prstGeom>
          <a:solidFill>
            <a:srgbClr val="FED2EE"/>
          </a:solidFill>
          <a:ln w="76200">
            <a:solidFill>
              <a:srgbClr val="FF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300" b="1" i="1" dirty="0">
                <a:ln>
                  <a:solidFill>
                    <a:schemeClr val="tx1"/>
                  </a:solidFill>
                </a:ln>
              </a:rPr>
              <a:t>“Pondrás la mitra sobre su cabeza, y sobre la mitra pondrás la </a:t>
            </a:r>
            <a:r>
              <a:rPr lang="es-CO" sz="33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diadema</a:t>
            </a:r>
            <a:r>
              <a:rPr lang="es-CO" sz="3300" b="1" i="1" dirty="0">
                <a:ln>
                  <a:solidFill>
                    <a:srgbClr val="FF0000"/>
                  </a:solidFill>
                </a:ln>
              </a:rPr>
              <a:t> </a:t>
            </a:r>
            <a:r>
              <a:rPr lang="es-CO" sz="3300" b="1" i="1" dirty="0">
                <a:ln>
                  <a:solidFill>
                    <a:schemeClr val="tx1"/>
                  </a:solidFill>
                </a:ln>
              </a:rPr>
              <a:t>santa”. </a:t>
            </a:r>
            <a:r>
              <a:rPr lang="es-CO" sz="33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Éxodo 29:6.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8152" y="2617542"/>
            <a:ext cx="6120680" cy="2126890"/>
          </a:xfrm>
          <a:prstGeom prst="rect">
            <a:avLst/>
          </a:prstGeom>
          <a:solidFill>
            <a:srgbClr val="9FF7A3"/>
          </a:solidFill>
          <a:ln w="76200">
            <a:solidFill>
              <a:srgbClr val="FFFF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300" b="1" i="1" dirty="0">
                <a:ln>
                  <a:solidFill>
                    <a:schemeClr val="tx1"/>
                  </a:solidFill>
                </a:ln>
              </a:rPr>
              <a:t>“Tomarás, pues, plata y oro, y harás </a:t>
            </a:r>
            <a:r>
              <a:rPr lang="es-CO" sz="33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coronas</a:t>
            </a:r>
            <a:r>
              <a:rPr lang="es-CO" sz="3300" b="1" i="1" dirty="0">
                <a:ln>
                  <a:solidFill>
                    <a:schemeClr val="tx1"/>
                  </a:solidFill>
                </a:ln>
              </a:rPr>
              <a:t>, y las pondrás en la cabeza del sumo sacerdote Josué, hijo de </a:t>
            </a:r>
            <a:r>
              <a:rPr lang="es-CO" sz="3300" b="1" i="1" dirty="0" err="1">
                <a:ln>
                  <a:solidFill>
                    <a:schemeClr val="tx1"/>
                  </a:solidFill>
                </a:ln>
              </a:rPr>
              <a:t>Josadac</a:t>
            </a:r>
            <a:r>
              <a:rPr lang="es-CO" sz="3300" b="1" i="1" dirty="0">
                <a:ln>
                  <a:solidFill>
                    <a:schemeClr val="tx1"/>
                  </a:solidFill>
                </a:ln>
              </a:rPr>
              <a:t>”. </a:t>
            </a:r>
            <a:r>
              <a:rPr lang="es-CO" sz="33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</a:rPr>
              <a:t>Zacarías 6:11.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848" y="2617541"/>
            <a:ext cx="1800200" cy="413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7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47441" y="374287"/>
            <a:ext cx="7706318" cy="1234338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7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En el A.T. Dios autorizó el uso de joyas </a:t>
            </a:r>
            <a:r>
              <a:rPr lang="es-CO" sz="3700" b="1" i="1" kern="0" spc="52" dirty="0">
                <a:ln w="127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únicamente</a:t>
            </a:r>
            <a:r>
              <a:rPr lang="es-CO" sz="37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 al sumo sacerdote.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754987" y="2768758"/>
            <a:ext cx="6091226" cy="2165208"/>
          </a:xfrm>
          <a:prstGeom prst="rect">
            <a:avLst/>
          </a:prstGeom>
          <a:solidFill>
            <a:srgbClr val="B5F9B8"/>
          </a:solidFill>
          <a:ln w="76200">
            <a:solidFill>
              <a:srgbClr val="006C31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300" b="1" dirty="0">
                <a:ln>
                  <a:solidFill>
                    <a:srgbClr val="006C31"/>
                  </a:solidFill>
                </a:ln>
                <a:solidFill>
                  <a:srgbClr val="006C31"/>
                </a:solidFill>
              </a:rPr>
              <a:t>Las joyas eran sencillas y se colocaban en la vestidura del sumo sacerdote, no en su cuerpo,  las usaba sólo cuando oficiaba.</a:t>
            </a:r>
            <a:endParaRPr lang="es-CO" sz="3300" b="1" dirty="0">
              <a:ln>
                <a:solidFill>
                  <a:srgbClr val="006C31"/>
                </a:solidFill>
              </a:ln>
              <a:solidFill>
                <a:srgbClr val="006C31"/>
              </a:solidFill>
              <a:effectLst>
                <a:glow rad="50800">
                  <a:schemeClr val="tx1"/>
                </a:glo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1869" y="1861457"/>
            <a:ext cx="7097462" cy="614014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r>
              <a:rPr lang="es-CO" sz="33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Sin embargo, debe notarse lo siguiente: </a:t>
            </a:r>
            <a:endParaRPr lang="es-CO" dirty="0"/>
          </a:p>
        </p:txBody>
      </p:sp>
      <p:sp>
        <p:nvSpPr>
          <p:cNvPr id="6" name="Rectángulo 3"/>
          <p:cNvSpPr/>
          <p:nvPr/>
        </p:nvSpPr>
        <p:spPr>
          <a:xfrm>
            <a:off x="1793267" y="5188228"/>
            <a:ext cx="6014669" cy="1648143"/>
          </a:xfrm>
          <a:prstGeom prst="rect">
            <a:avLst/>
          </a:prstGeom>
          <a:solidFill>
            <a:srgbClr val="FDC3E8"/>
          </a:solidFill>
          <a:ln w="76200">
            <a:solidFill>
              <a:srgbClr val="FF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300" b="1" dirty="0">
                <a:ln>
                  <a:solidFill>
                    <a:schemeClr val="tx1"/>
                  </a:solidFill>
                </a:ln>
              </a:rPr>
              <a:t>Su uso era funcional, cuando se quitaba las vestiduras, también </a:t>
            </a:r>
          </a:p>
          <a:p>
            <a:pPr algn="ctr"/>
            <a:r>
              <a:rPr lang="es-CO" sz="3300" b="1" dirty="0">
                <a:ln>
                  <a:solidFill>
                    <a:schemeClr val="tx1"/>
                  </a:solidFill>
                </a:ln>
              </a:rPr>
              <a:t>se quitaba las joyas.</a:t>
            </a:r>
            <a:endParaRPr lang="es-CO" sz="33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916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54162" y="576115"/>
            <a:ext cx="6892876" cy="2065334"/>
          </a:xfrm>
          <a:prstGeom prst="rect">
            <a:avLst/>
          </a:prstGeom>
          <a:solidFill>
            <a:srgbClr val="9E0000"/>
          </a:solidFill>
          <a:ln w="76200">
            <a:solidFill>
              <a:srgbClr val="FFFF99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FFFF99"/>
                  </a:solidFill>
                </a:ln>
                <a:solidFill>
                  <a:srgbClr val="FFFF99"/>
                </a:solidFill>
                <a:effectLst>
                  <a:glow>
                    <a:schemeClr val="tx1"/>
                  </a:glow>
                </a:effectLst>
              </a:rPr>
              <a:t>En el caso de los reyes, su uso también era de carácter funcional, la corona indicaba el estatus real. El anillo de sellar se usaba como instrumento legal.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416224" y="4824586"/>
            <a:ext cx="6696744" cy="2065334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/>
            <a:r>
              <a:rPr lang="es-CO" sz="3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Cuando Dios le dijo a </a:t>
            </a:r>
            <a:r>
              <a:rPr lang="es-CO" sz="3200" b="1" dirty="0" err="1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Jacod</a:t>
            </a:r>
            <a:r>
              <a:rPr lang="es-CO" sz="3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y a sus acompañantes que quitaran los </a:t>
            </a:r>
            <a:r>
              <a:rPr lang="es-CO" sz="3200" b="1" i="1" u="sng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dioses</a:t>
            </a:r>
            <a:r>
              <a:rPr lang="es-CO" sz="3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que había entre ellos, </a:t>
            </a:r>
            <a:r>
              <a:rPr lang="es-CO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también se quitaron los </a:t>
            </a:r>
            <a:r>
              <a:rPr lang="es-CO" sz="3200" b="1" i="1" u="sng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aretes</a:t>
            </a:r>
            <a:r>
              <a:rPr lang="es-CO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.</a:t>
            </a:r>
            <a:r>
              <a:rPr lang="es-CO" sz="3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s-CO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Génesis 35:4. </a:t>
            </a:r>
          </a:p>
        </p:txBody>
      </p:sp>
      <p:sp>
        <p:nvSpPr>
          <p:cNvPr id="6" name="Rectángulo 3"/>
          <p:cNvSpPr/>
          <p:nvPr/>
        </p:nvSpPr>
        <p:spPr>
          <a:xfrm>
            <a:off x="1652143" y="2963662"/>
            <a:ext cx="6296917" cy="1572892"/>
          </a:xfrm>
          <a:prstGeom prst="rect">
            <a:avLst/>
          </a:prstGeom>
          <a:solidFill>
            <a:srgbClr val="FDC3E8"/>
          </a:solidFill>
          <a:ln w="76200">
            <a:solidFill>
              <a:srgbClr val="FF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chemeClr val="tx1"/>
                  </a:solidFill>
                </a:ln>
              </a:rPr>
              <a:t>En el caso del pueblo, las joyas se relacionaban con la idolatría. </a:t>
            </a:r>
          </a:p>
          <a:p>
            <a:pPr algn="ctr"/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Notemos lo siguiente: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917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MIS IMÁGENES\imagenes bíblicas\F Bibl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88" y="2742778"/>
            <a:ext cx="50768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343016" y="5472329"/>
            <a:ext cx="6915167" cy="10804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8A0000"/>
                  </a:solidFill>
                </a:ln>
                <a:solidFill>
                  <a:srgbClr val="8A0000"/>
                </a:solidFill>
                <a:latin typeface="Arial Narrow" pitchFamily="34" charset="0"/>
              </a:rPr>
              <a:t>En Jeremías 4:30 las joyas se relacionan con el adulterio espiritual de Judá.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164196" y="1080170"/>
            <a:ext cx="7272807" cy="1572892"/>
          </a:xfrm>
          <a:prstGeom prst="rect">
            <a:avLst/>
          </a:prstGeom>
          <a:solidFill>
            <a:srgbClr val="FFFFCC"/>
          </a:solidFill>
          <a:ln w="76200">
            <a:solidFill>
              <a:srgbClr val="F6FC04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Cuando los israelitas adoraron al becerro de oro, Dios se airó con ellos y les ordenó que se quitaran las joyas.</a:t>
            </a:r>
            <a:r>
              <a:rPr lang="es-CO" sz="3200" b="1" dirty="0">
                <a:ln>
                  <a:solidFill>
                    <a:srgbClr val="FFC305"/>
                  </a:solidFill>
                </a:ln>
                <a:solidFill>
                  <a:srgbClr val="FFC305"/>
                </a:solidFill>
                <a:effectLst>
                  <a:glow rad="76200">
                    <a:schemeClr val="accent6">
                      <a:lumMod val="75000"/>
                    </a:schemeClr>
                  </a:glow>
                </a:effectLst>
              </a:rPr>
              <a:t> </a:t>
            </a:r>
            <a:r>
              <a:rPr lang="es-CO" sz="3200" b="1" dirty="0">
                <a:ln>
                  <a:solidFill>
                    <a:srgbClr val="E64D08"/>
                  </a:solidFill>
                </a:ln>
                <a:solidFill>
                  <a:srgbClr val="E64D08"/>
                </a:solidFill>
                <a:effectLst>
                  <a:glow>
                    <a:schemeClr val="accent6">
                      <a:lumMod val="75000"/>
                    </a:schemeClr>
                  </a:glow>
                </a:effectLst>
              </a:rPr>
              <a:t>Éxodo 33:4,5.</a:t>
            </a:r>
            <a:endParaRPr lang="es-CO" sz="1800" dirty="0">
              <a:ln>
                <a:solidFill>
                  <a:srgbClr val="E64D08"/>
                </a:solidFill>
              </a:ln>
              <a:solidFill>
                <a:srgbClr val="E64D08"/>
              </a:solidFill>
              <a:effectLst>
                <a:glow>
                  <a:schemeClr val="accent6">
                    <a:lumMod val="75000"/>
                  </a:schemeClr>
                </a:glow>
              </a:effectLst>
            </a:endParaRPr>
          </a:p>
        </p:txBody>
      </p:sp>
      <p:sp>
        <p:nvSpPr>
          <p:cNvPr id="6" name="Rectángulo 3"/>
          <p:cNvSpPr/>
          <p:nvPr/>
        </p:nvSpPr>
        <p:spPr>
          <a:xfrm>
            <a:off x="1482161" y="3323702"/>
            <a:ext cx="6636879" cy="1572892"/>
          </a:xfrm>
          <a:prstGeom prst="rect">
            <a:avLst/>
          </a:prstGeom>
          <a:solidFill>
            <a:srgbClr val="B3FFFF"/>
          </a:solidFill>
          <a:ln w="76200">
            <a:solidFill>
              <a:srgbClr val="0000FF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chemeClr val="tx1"/>
                  </a:solidFill>
                </a:ln>
                <a:latin typeface="Arial Narrow" pitchFamily="34" charset="0"/>
              </a:rPr>
              <a:t>El profeta Isaías relaciona el uso de joyas con el orgullo y la ostentación.</a:t>
            </a:r>
          </a:p>
          <a:p>
            <a:pPr algn="ctr"/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itchFamily="34" charset="0"/>
              </a:rPr>
              <a:t>Véase Isaías 3:16-23.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020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98072" y="1546729"/>
            <a:ext cx="6805056" cy="255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8A0000"/>
                  </a:solidFill>
                </a:ln>
                <a:solidFill>
                  <a:srgbClr val="8A0000"/>
                </a:solidFill>
              </a:rPr>
              <a:t>Además no hay ninguna evidencia bíblica de que en la creación Dios haya adornado a Adán y a Eva con joyas, </a:t>
            </a:r>
          </a:p>
          <a:p>
            <a:pPr algn="ctr"/>
            <a:r>
              <a:rPr lang="es-CO" sz="3200" b="1" dirty="0">
                <a:ln>
                  <a:solidFill>
                    <a:srgbClr val="8A0000"/>
                  </a:solidFill>
                </a:ln>
                <a:solidFill>
                  <a:srgbClr val="8A0000"/>
                </a:solidFill>
              </a:rPr>
              <a:t>ni siquiera cuando los vistió después del pecado. </a:t>
            </a:r>
            <a:r>
              <a:rPr lang="es-CO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Génesis 3:21.</a:t>
            </a:r>
          </a:p>
        </p:txBody>
      </p:sp>
      <p:sp>
        <p:nvSpPr>
          <p:cNvPr id="6" name="Rectángulo 3"/>
          <p:cNvSpPr/>
          <p:nvPr/>
        </p:nvSpPr>
        <p:spPr>
          <a:xfrm>
            <a:off x="1272208" y="4896265"/>
            <a:ext cx="7056784" cy="1080449"/>
          </a:xfrm>
          <a:prstGeom prst="rect">
            <a:avLst/>
          </a:prstGeom>
          <a:solidFill>
            <a:srgbClr val="B3FFFF"/>
          </a:solidFill>
          <a:ln w="76200">
            <a:solidFill>
              <a:srgbClr val="0000FF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chemeClr val="tx1"/>
                  </a:solidFill>
                </a:ln>
              </a:rPr>
              <a:t>También podemos notar que Dios nunca es descrito como adornado con joyas.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62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814463" y="971664"/>
            <a:ext cx="7972274" cy="1080449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En el N.T. las joyas se usaban con propósitos similares a como se usaban en el A.T.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688867" y="2592338"/>
            <a:ext cx="6223466" cy="1080449"/>
          </a:xfrm>
          <a:prstGeom prst="rect">
            <a:avLst/>
          </a:prstGeom>
          <a:solidFill>
            <a:srgbClr val="FED6FB"/>
          </a:solidFill>
          <a:ln w="76200">
            <a:solidFill>
              <a:srgbClr val="FF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Y en el N.T. también se rechazan las joyas con propósitos ornamentales.</a:t>
            </a:r>
          </a:p>
        </p:txBody>
      </p:sp>
      <p:sp>
        <p:nvSpPr>
          <p:cNvPr id="5" name="Rectángulo 1"/>
          <p:cNvSpPr/>
          <p:nvPr/>
        </p:nvSpPr>
        <p:spPr>
          <a:xfrm>
            <a:off x="567517" y="4176514"/>
            <a:ext cx="8466166" cy="2557777"/>
          </a:xfrm>
          <a:prstGeom prst="rect">
            <a:avLst/>
          </a:prstGeom>
          <a:ln w="76200"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“Asimismo que las mujeres se atavíen de ropa decorosa, con pudor y modestia; no con peinado ostentoso, ni oro, ni perlas, ni vestidos costosos, sino con buenas obras, como corresponde a mujeres que profesan piedad”.</a:t>
            </a:r>
            <a:r>
              <a:rPr lang="es-CO" sz="3200" b="1" i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es-CO" sz="3200" b="1" dirty="0">
                <a:ln>
                  <a:solidFill>
                    <a:schemeClr val="tx1"/>
                  </a:solidFill>
                </a:ln>
              </a:rPr>
              <a:t>1Timoteo 2:9,10.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06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23" y="0"/>
            <a:ext cx="9721849" cy="72009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125792" y="956726"/>
            <a:ext cx="7349617" cy="5019989"/>
          </a:xfrm>
          <a:prstGeom prst="rect">
            <a:avLst/>
          </a:prstGeom>
          <a:solidFill>
            <a:srgbClr val="FFFFE5"/>
          </a:solidFill>
          <a:ln w="76200">
            <a:solidFill>
              <a:srgbClr val="0000FF"/>
            </a:solidFill>
          </a:ln>
          <a:effectLst>
            <a:glow>
              <a:srgbClr val="FFFFCC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i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“Vuestro atavío no sea el externo de peinados ostentosos, de adornos de oro o de vestidos lujosos, sino el interno, el del corazón, en el incorruptible ornato de un espíritu afable y apacible, que es de grande estima delante de Dios.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i="1" kern="0" spc="52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Porque así también se ataviaban en otro tiempo aquellas santas mujeres que esperaban en Dios, estando sujetas a sus maridos”. </a:t>
            </a:r>
            <a:r>
              <a:rPr lang="es-CO" sz="3200" b="1" kern="0" spc="52" dirty="0">
                <a:ln w="127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ea typeface="Calibri" pitchFamily="34" charset="0"/>
                <a:cs typeface="Aharoni" pitchFamily="2" charset="-79"/>
              </a:rPr>
              <a:t>1 Pedro 3:3-5. </a:t>
            </a:r>
            <a:endParaRPr lang="es-ES" sz="3200" b="1" kern="0" spc="52" dirty="0">
              <a:ln w="12700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ea typeface="Calibri" pitchFamily="34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7515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704" y="2553544"/>
            <a:ext cx="3096344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3.bp.blogspot.com/-HHdV1PzsUGU/Ui5kt1xg1VI/AAAAAAAACvw/0xRNytqnjyE/s1600/babilonia-mujer-y-best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20" y="2553544"/>
            <a:ext cx="4392488" cy="419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04656" y="2376314"/>
            <a:ext cx="3994804" cy="4527547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  <a:headEnd/>
            <a:tailEnd/>
          </a:ln>
          <a:effectLst>
            <a:glow>
              <a:srgbClr val="7030A0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4640" tIns="47320" rIns="94640" bIns="473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2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La mujer pura símbolo de la iglesia de Dios </a:t>
            </a:r>
            <a:r>
              <a:rPr lang="es-CO" sz="3200" b="1" kern="0" spc="52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“vestida del sol, con la luna debajo de sus pies, y sobre su cabeza una corona de doce estrellas”.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kern="0" spc="52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Apocalipsis 12:1.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511064" y="775259"/>
            <a:ext cx="6579075" cy="664951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ES" sz="37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Las dos mujeres del Apocalipsis.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84323" y="2385271"/>
            <a:ext cx="4732301" cy="4527547"/>
          </a:xfrm>
          <a:prstGeom prst="rect">
            <a:avLst/>
          </a:prstGeom>
          <a:ln w="76200"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4640" tIns="47320" rIns="94640" bIns="473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200" b="1" kern="0" spc="52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La gran ramera símbolo de la iglesia apóstata </a:t>
            </a:r>
            <a:r>
              <a:rPr lang="es-CO" sz="3200" b="1" kern="0" spc="52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“adornada de oro, de piedras preciosas y de perlas y tenía en la mano un cáliz de oro lleno de abominaciones y de la inmundicia de su fornicación”. </a:t>
            </a:r>
            <a:r>
              <a:rPr lang="es-ES" sz="3200" b="1" kern="0" spc="52" dirty="0" err="1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Apoc</a:t>
            </a:r>
            <a:r>
              <a:rPr lang="es-ES" sz="3200" b="1" kern="0" spc="52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cs typeface="Aharoni" pitchFamily="2" charset="-79"/>
              </a:rPr>
              <a:t>. 17:4.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434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861880" y="1895156"/>
            <a:ext cx="5877440" cy="20653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8A0000"/>
                  </a:solidFill>
                </a:ln>
                <a:solidFill>
                  <a:srgbClr val="8A0000"/>
                </a:solidFill>
              </a:rPr>
              <a:t>Algunos arguyen que el uso de joyas era costumbre en los tiempos  Bíblicos, y citan algunos pasajes para demostrarlo.</a:t>
            </a:r>
            <a:endParaRPr lang="es-CO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861880" y="4741796"/>
            <a:ext cx="5877440" cy="1018894"/>
          </a:xfrm>
          <a:prstGeom prst="rect">
            <a:avLst/>
          </a:prstGeom>
          <a:solidFill>
            <a:srgbClr val="FED6FB"/>
          </a:solidFill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Pero las costumbres bíblicas no siempre reflejan la voluntad divina.</a:t>
            </a:r>
            <a:endParaRPr lang="es-ES_tradnl" sz="3000" b="1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900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25" y="0"/>
            <a:ext cx="9721850" cy="72009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255926" y="1080170"/>
            <a:ext cx="7089347" cy="1572892"/>
          </a:xfrm>
          <a:prstGeom prst="rect">
            <a:avLst/>
          </a:prstGeom>
          <a:ln w="76200"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ES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Quienes argumentan a favor del uso ornamental de joyas dicen que si Dios no las prohíbe, entonces se pueden usar.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030849" y="2952378"/>
            <a:ext cx="7539502" cy="1080449"/>
          </a:xfrm>
          <a:prstGeom prst="rect">
            <a:avLst/>
          </a:prstGeom>
          <a:solidFill>
            <a:srgbClr val="FED6FB"/>
          </a:solidFill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Pero el hecho de que Dios no prohíba algo directamente, no significa que sea correcto. </a:t>
            </a:r>
            <a:endParaRPr lang="es-ES_tradnl" sz="3200" b="1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Rectángulo 1"/>
          <p:cNvSpPr/>
          <p:nvPr/>
        </p:nvSpPr>
        <p:spPr>
          <a:xfrm>
            <a:off x="1030849" y="4320530"/>
            <a:ext cx="7539502" cy="2557777"/>
          </a:xfrm>
          <a:prstGeom prst="rect">
            <a:avLst/>
          </a:prstGeom>
          <a:ln w="76200">
            <a:solidFill>
              <a:srgbClr val="00964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Ejemplo: </a:t>
            </a:r>
            <a:r>
              <a:rPr lang="es-CO" sz="3200" b="1" dirty="0">
                <a:ln w="19050">
                  <a:solidFill>
                    <a:srgbClr val="009644"/>
                  </a:solidFill>
                </a:ln>
                <a:solidFill>
                  <a:srgbClr val="009644"/>
                </a:solidFill>
              </a:rPr>
              <a:t>Dios nunca ha estado de acuerdo con la esclavitud ni con el divorcio, pero no prohibió estas prácticas, mas bien dio leyes para regularlas </a:t>
            </a:r>
            <a:r>
              <a:rPr lang="es-CO" sz="32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(Éxodo 21:1-11, Deuteronomio 24:1, Mateo 19:7,8).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587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87"/>
            <a:ext cx="9721850" cy="72009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68152" y="3096394"/>
            <a:ext cx="8064896" cy="588007"/>
          </a:xfrm>
          <a:prstGeom prst="rect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E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¿Significa entonces que Dios tolera el pecado?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113225" y="5842821"/>
            <a:ext cx="7374749" cy="1142005"/>
          </a:xfrm>
          <a:prstGeom prst="rect">
            <a:avLst/>
          </a:prstGeom>
          <a:ln w="76200">
            <a:solidFill>
              <a:srgbClr val="0000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Siempre hemos sido tardos para entender. </a:t>
            </a:r>
          </a:p>
          <a:p>
            <a:pPr algn="ctr"/>
            <a:r>
              <a:rPr lang="es-CO" sz="3600" b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¡Cuánto ha soportado Dios! </a:t>
            </a:r>
            <a:endParaRPr lang="es-ES_tradnl" sz="3600" b="1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Rectángulo 1"/>
          <p:cNvSpPr/>
          <p:nvPr/>
        </p:nvSpPr>
        <p:spPr>
          <a:xfrm>
            <a:off x="1272208" y="743028"/>
            <a:ext cx="7056784" cy="2065334"/>
          </a:xfrm>
          <a:prstGeom prst="rect">
            <a:avLst/>
          </a:prstGeom>
          <a:solidFill>
            <a:schemeClr val="bg1"/>
          </a:solidFill>
          <a:ln w="76200">
            <a:solidFill>
              <a:srgbClr val="0000FF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No hay en el A.T. un texto donde Dios prohíba la poligamia o que reprenda a sus hijos por esta práctica, </a:t>
            </a:r>
            <a:r>
              <a:rPr lang="es-CO" sz="32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mas bien dejó que cosecharan las consecuencias.</a:t>
            </a:r>
            <a:endParaRPr lang="es-ES_tradnl" sz="3200" b="1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7" name="Rectángulo 2"/>
          <p:cNvSpPr/>
          <p:nvPr/>
        </p:nvSpPr>
        <p:spPr>
          <a:xfrm>
            <a:off x="1120051" y="4043782"/>
            <a:ext cx="7361098" cy="1572892"/>
          </a:xfrm>
          <a:prstGeom prst="rect">
            <a:avLst/>
          </a:prstGeom>
          <a:solidFill>
            <a:srgbClr val="9BFFFF"/>
          </a:solidFill>
          <a:ln w="76200">
            <a:solidFill>
              <a:srgbClr val="DA0000"/>
            </a:solidFill>
          </a:ln>
          <a:effectLst>
            <a:glow>
              <a:srgbClr val="9FFF9F"/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ES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De ninguna manera. </a:t>
            </a:r>
            <a:r>
              <a:rPr lang="es-ES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Dios toleró a sus hijos en tiempos de menor luz, por su lentitud  para aprender.</a:t>
            </a:r>
            <a:r>
              <a:rPr lang="es-ES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s-ES" sz="3200" b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Véase Juan 16:12.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269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82931" y="2231969"/>
            <a:ext cx="7435338" cy="1018894"/>
          </a:xfrm>
          <a:prstGeom prst="rect">
            <a:avLst/>
          </a:prstGeom>
          <a:solidFill>
            <a:srgbClr val="FFFF99"/>
          </a:solidFill>
          <a:ln w="76200">
            <a:solidFill>
              <a:srgbClr val="EE39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“</a:t>
            </a:r>
            <a:r>
              <a:rPr lang="es-CO" sz="3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Te atavié con </a:t>
            </a:r>
            <a:r>
              <a:rPr lang="es-CO" sz="3000" b="1" u="sng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adornos</a:t>
            </a:r>
            <a:r>
              <a:rPr lang="es-CO" sz="3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, y puse </a:t>
            </a:r>
            <a:r>
              <a:rPr lang="es-CO" sz="3000" b="1" u="sng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brazaletes</a:t>
            </a:r>
            <a:r>
              <a:rPr lang="es-CO" sz="3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en tus brazos y </a:t>
            </a:r>
            <a:r>
              <a:rPr lang="es-CO" sz="3000" b="1" u="sng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collar</a:t>
            </a:r>
            <a:r>
              <a:rPr lang="es-CO" sz="3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a tu cuello”.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Ezequiel 16:11. </a:t>
            </a:r>
            <a:endParaRPr lang="es-ES" sz="3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337191" y="5339926"/>
            <a:ext cx="6926817" cy="1480559"/>
          </a:xfrm>
          <a:prstGeom prst="rect">
            <a:avLst/>
          </a:prstGeom>
          <a:solidFill>
            <a:srgbClr val="A3FFFF"/>
          </a:solidFill>
          <a:ln w="76200"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“El padre dijo a sus siervos: Sacad el mejor vestido, y vestidle; y poned un </a:t>
            </a:r>
            <a:r>
              <a:rPr lang="es-CO" sz="3000" b="1" u="sng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anillo</a:t>
            </a:r>
            <a:r>
              <a:rPr lang="es-CO" sz="30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en su mano, y calzado en sus pies”. </a:t>
            </a:r>
            <a:r>
              <a:rPr lang="es-CO" sz="30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Lucas 15:22.  </a:t>
            </a:r>
            <a:endParaRPr lang="es-ES_tradnl" sz="3000" b="1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Rectángulo 1"/>
          <p:cNvSpPr/>
          <p:nvPr/>
        </p:nvSpPr>
        <p:spPr>
          <a:xfrm>
            <a:off x="1337192" y="371374"/>
            <a:ext cx="6926816" cy="1572892"/>
          </a:xfrm>
          <a:prstGeom prst="rect">
            <a:avLst/>
          </a:prstGeom>
          <a:solidFill>
            <a:schemeClr val="bg1"/>
          </a:solidFill>
          <a:ln w="76200">
            <a:solidFill>
              <a:srgbClr val="0000FF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Otros ven la aprobación de Dios para adornarse el cuerpo con joyas en textos como los siguientes: </a:t>
            </a:r>
            <a:endParaRPr lang="es-ES_tradnl" sz="3200" b="1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7" name="Rectángulo 2"/>
          <p:cNvSpPr/>
          <p:nvPr/>
        </p:nvSpPr>
        <p:spPr>
          <a:xfrm>
            <a:off x="1337191" y="3539726"/>
            <a:ext cx="6926817" cy="1480559"/>
          </a:xfrm>
          <a:prstGeom prst="rect">
            <a:avLst/>
          </a:prstGeom>
          <a:solidFill>
            <a:srgbClr val="B3FFCC"/>
          </a:solidFill>
          <a:ln w="76200">
            <a:solidFill>
              <a:srgbClr val="008E4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(Dios) “me rodeó de manto de justicia, como a novio me atavió, y como a novia adornada con sus </a:t>
            </a:r>
            <a:r>
              <a:rPr lang="es-CO" sz="3000" b="1" u="sng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joyas</a:t>
            </a:r>
            <a:r>
              <a:rPr lang="es-CO" sz="3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”.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Isaías 61:10.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44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21850" cy="72009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650250" y="576114"/>
            <a:ext cx="6300700" cy="2403888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En los versículos anteriores el lenguaje es figurado, </a:t>
            </a:r>
            <a:r>
              <a:rPr lang="es-CO" sz="3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no literal. </a:t>
            </a:r>
            <a:r>
              <a:rPr lang="es-CO" sz="3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Las alegorías, las parábolas, etc. son tomadas de las costumbres de la época.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El propósito es ilustrativo, no para fijar doctrinas.</a:t>
            </a:r>
            <a:endParaRPr lang="es-ES" sz="3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668252" y="3240410"/>
            <a:ext cx="6264696" cy="1942224"/>
          </a:xfrm>
          <a:prstGeom prst="rect">
            <a:avLst/>
          </a:prstGeom>
          <a:solidFill>
            <a:srgbClr val="FED6FB"/>
          </a:solidFill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Similar ocurre con la parábola del rico y Lázaro (</a:t>
            </a:r>
            <a:r>
              <a:rPr lang="es-CO" sz="3000" b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Lucas 16:19-31</a:t>
            </a:r>
            <a:r>
              <a:rPr lang="es-CO" sz="3000" b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), en la que Jesús se vale de una creencia pagana para fijar verdades espirituales. </a:t>
            </a:r>
            <a:endParaRPr lang="es-ES_tradnl" sz="3000" b="1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Rectángulo 1"/>
          <p:cNvSpPr/>
          <p:nvPr/>
        </p:nvSpPr>
        <p:spPr>
          <a:xfrm>
            <a:off x="1668252" y="5432259"/>
            <a:ext cx="6264696" cy="1480559"/>
          </a:xfrm>
          <a:prstGeom prst="rect">
            <a:avLst/>
          </a:prstGeom>
          <a:ln w="76200">
            <a:solidFill>
              <a:srgbClr val="00964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Tomada literalmente esta parábola estaría enseñando la doctrina falsa de la inmortalidad del alma.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569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IS IMÁGENES\imagenes bíblicas\F Bibl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349" y="1296194"/>
            <a:ext cx="6888502" cy="516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363665" y="1196562"/>
            <a:ext cx="6873869" cy="2403888"/>
          </a:xfrm>
          <a:prstGeom prst="rect">
            <a:avLst/>
          </a:prstGeom>
          <a:ln w="76200"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También es el caso de la visión simbólica del apóstol Pedro en Hechos 10:10-15, </a:t>
            </a:r>
          </a:p>
          <a:p>
            <a:pPr algn="ctr"/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texto que al tomarlo literalmente muchos cristianos lo han usado para justificar el consumo de carne de animales inmundos. </a:t>
            </a:r>
          </a:p>
        </p:txBody>
      </p:sp>
      <p:sp>
        <p:nvSpPr>
          <p:cNvPr id="6" name="Rectángulo 1"/>
          <p:cNvSpPr/>
          <p:nvPr/>
        </p:nvSpPr>
        <p:spPr>
          <a:xfrm>
            <a:off x="1416947" y="4104506"/>
            <a:ext cx="6767305" cy="2450055"/>
          </a:xfrm>
          <a:prstGeom prst="rect">
            <a:avLst/>
          </a:prstGeom>
          <a:solidFill>
            <a:srgbClr val="B3FFCC"/>
          </a:solidFill>
          <a:ln w="76200">
            <a:solidFill>
              <a:srgbClr val="00FF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/>
            <a:r>
              <a:rPr lang="es-CO" sz="30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La Biblia no rechaza la belleza ni la buena presentación personal, pero el adornarse el cuerpo con joyas está relacionado con el orgullo y la ostentación.</a:t>
            </a:r>
          </a:p>
          <a:p>
            <a:pPr lvl="0" algn="ctr"/>
            <a:r>
              <a:rPr lang="es-CO" sz="3000" b="1" dirty="0">
                <a:ln w="19050">
                  <a:solidFill>
                    <a:srgbClr val="00FF00"/>
                  </a:solidFill>
                </a:ln>
                <a:solidFill>
                  <a:srgbClr val="00FF00"/>
                </a:solidFill>
              </a:rPr>
              <a:t> </a:t>
            </a:r>
            <a:r>
              <a:rPr lang="es-CO" sz="3300" b="1" dirty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effectLst>
                  <a:glow rad="76200">
                    <a:srgbClr val="003300"/>
                  </a:glow>
                </a:effectLst>
              </a:rPr>
              <a:t>Isaías 3:16-21.</a:t>
            </a:r>
            <a:endParaRPr lang="es-CO" sz="3000" b="1" dirty="0">
              <a:ln w="19050"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76200">
                  <a:srgbClr val="003300"/>
                </a:glo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704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022740" y="720130"/>
            <a:ext cx="5805432" cy="1942224"/>
          </a:xfrm>
          <a:prstGeom prst="rect">
            <a:avLst/>
          </a:prstGeom>
          <a:ln w="76200"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lvl="0" algn="ctr"/>
            <a:r>
              <a:rPr lang="es-CO" sz="3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Adornarse el cuerpo con joyas es incompatible con el tipo de adorno que Dios desea para sus hijos. </a:t>
            </a:r>
          </a:p>
          <a:p>
            <a:pPr lvl="0" algn="ctr"/>
            <a:r>
              <a:rPr lang="es-CO" sz="3000" b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1Timoteo 2:9,10; 1 Pedro 3:3-5. </a:t>
            </a:r>
          </a:p>
        </p:txBody>
      </p:sp>
      <p:sp>
        <p:nvSpPr>
          <p:cNvPr id="6" name="Rectángulo 1"/>
          <p:cNvSpPr/>
          <p:nvPr/>
        </p:nvSpPr>
        <p:spPr>
          <a:xfrm>
            <a:off x="1897884" y="4898586"/>
            <a:ext cx="6071068" cy="1942224"/>
          </a:xfrm>
          <a:prstGeom prst="rect">
            <a:avLst/>
          </a:prstGeom>
          <a:solidFill>
            <a:srgbClr val="FFFFAF"/>
          </a:solidFill>
          <a:ln w="76200">
            <a:solidFill>
              <a:srgbClr val="FFFA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Aunque en la Biblia se rechaza el uso </a:t>
            </a:r>
            <a:r>
              <a:rPr lang="es-CO" sz="3000" b="1" i="1" u="sng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ornamental</a:t>
            </a:r>
            <a:r>
              <a:rPr lang="es-CO" sz="30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de joyas, se permite el uso </a:t>
            </a:r>
            <a:r>
              <a:rPr lang="es-CO" sz="3000" b="1" i="1" u="sng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funcional</a:t>
            </a:r>
            <a:r>
              <a:rPr lang="es-CO" sz="30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de algunas joyas tales como la corona y el anillo del rey.</a:t>
            </a:r>
          </a:p>
        </p:txBody>
      </p:sp>
      <p:sp>
        <p:nvSpPr>
          <p:cNvPr id="7" name="Rectángulo 1"/>
          <p:cNvSpPr/>
          <p:nvPr/>
        </p:nvSpPr>
        <p:spPr>
          <a:xfrm>
            <a:off x="1889922" y="3024386"/>
            <a:ext cx="6071068" cy="14805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Actualmente las joyas ornamentales por lo general toman la forma de collares, aretes, pulseras, anillos.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318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373586" y="360090"/>
            <a:ext cx="6873869" cy="2403888"/>
          </a:xfrm>
          <a:prstGeom prst="rect">
            <a:avLst/>
          </a:prstGeom>
          <a:solidFill>
            <a:srgbClr val="B9FFFF"/>
          </a:solidFill>
          <a:ln w="76200"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Algunos ejemplos de joyas funcionales </a:t>
            </a:r>
          </a:p>
          <a:p>
            <a:pPr algn="ctr"/>
            <a:r>
              <a:rPr lang="es-CO" sz="3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en nuestro contexto podrían ser:</a:t>
            </a:r>
          </a:p>
          <a:p>
            <a:pPr algn="ctr"/>
            <a:r>
              <a:rPr lang="es-CO" sz="3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El reloj, los sujetadores de cabello, </a:t>
            </a:r>
          </a:p>
          <a:p>
            <a:pPr algn="ctr"/>
            <a:r>
              <a:rPr lang="es-CO" sz="3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el anillo de compromiso (en los países donde la norma impera), los prendedores.</a:t>
            </a:r>
            <a:endParaRPr lang="es-CO" sz="3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Rectángulo 1"/>
          <p:cNvSpPr/>
          <p:nvPr/>
        </p:nvSpPr>
        <p:spPr>
          <a:xfrm>
            <a:off x="336104" y="3096394"/>
            <a:ext cx="6595208" cy="3788883"/>
          </a:xfrm>
          <a:prstGeom prst="rect">
            <a:avLst/>
          </a:prstGeom>
          <a:solidFill>
            <a:srgbClr val="CAFFAF"/>
          </a:solidFill>
          <a:ln w="76200">
            <a:solidFill>
              <a:srgbClr val="00FF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r>
              <a:rPr lang="es-CO" sz="3000" b="1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s-CO" sz="3000" b="1" i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“No debiera gastarse un centavo en un anillo de oro para testificar que somos casados. En los países donde la costumbre impera, no nos sentimos obligados a condenar a aquellos que usan su anillo de compromiso; </a:t>
            </a:r>
          </a:p>
          <a:p>
            <a:r>
              <a:rPr lang="es-CO" sz="3000" b="1" i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llévenlo si pueden hacerlo a conciencia”. </a:t>
            </a:r>
            <a:r>
              <a:rPr lang="es-CO" sz="3000" b="1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Test. para los Ministros 181.</a:t>
            </a:r>
            <a:endParaRPr lang="es-CO" sz="3000" b="1" dirty="0">
              <a:ln w="1905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76200">
                  <a:srgbClr val="003300"/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718" y="3888482"/>
            <a:ext cx="3219450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907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1"/>
          <p:cNvSpPr/>
          <p:nvPr/>
        </p:nvSpPr>
        <p:spPr>
          <a:xfrm>
            <a:off x="1429204" y="866138"/>
            <a:ext cx="6742793" cy="1942224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Sin embargo aun las joyas funcionales pueden hacerse de tal manera que lo ornamental prevalezca. </a:t>
            </a:r>
            <a:r>
              <a:rPr lang="es-CO" sz="3000" b="1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En este caso deben considerarse como inapropiadas.</a:t>
            </a:r>
            <a:endParaRPr lang="es-CO" sz="3000" b="1" dirty="0">
              <a:ln w="1905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76200">
                  <a:srgbClr val="003300"/>
                </a:glow>
              </a:effectLst>
            </a:endParaRPr>
          </a:p>
        </p:txBody>
      </p:sp>
      <p:sp>
        <p:nvSpPr>
          <p:cNvPr id="4" name="Rectángulo 2"/>
          <p:cNvSpPr/>
          <p:nvPr/>
        </p:nvSpPr>
        <p:spPr>
          <a:xfrm>
            <a:off x="1920280" y="3067609"/>
            <a:ext cx="5760641" cy="1973001"/>
          </a:xfrm>
          <a:prstGeom prst="rect">
            <a:avLst/>
          </a:prstGeom>
          <a:solidFill>
            <a:schemeClr val="bg1"/>
          </a:solidFill>
          <a:ln w="76200"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En la elección de vestidos y joyas funcionales deberían tenerse en cuenta estos principios:</a:t>
            </a:r>
          </a:p>
          <a:p>
            <a:pPr algn="ctr"/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Sencillez, modestia y economía.</a:t>
            </a:r>
          </a:p>
        </p:txBody>
      </p:sp>
      <p:sp>
        <p:nvSpPr>
          <p:cNvPr id="5" name="Rectángulo 1"/>
          <p:cNvSpPr/>
          <p:nvPr/>
        </p:nvSpPr>
        <p:spPr>
          <a:xfrm>
            <a:off x="1447206" y="5288243"/>
            <a:ext cx="6706789" cy="1480559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000" b="1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Estos principios son aplicables también a otras áreas de nuestra vida, por ejemplo en el caso de autos, celulares, casas, etc.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796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735" y="359990"/>
            <a:ext cx="6911730" cy="72009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07885" y="1391100"/>
            <a:ext cx="6585430" cy="2065334"/>
          </a:xfrm>
          <a:prstGeom prst="rect">
            <a:avLst/>
          </a:prstGeom>
          <a:solidFill>
            <a:srgbClr val="FFFFAF"/>
          </a:solidFill>
          <a:ln w="76200">
            <a:solidFill>
              <a:srgbClr val="0000FF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i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“El vestir sencillamente y abstenerse de ostentar joyas y adornos de toda clase está de acuerdo con nuestra fe”. </a:t>
            </a:r>
            <a:r>
              <a:rPr lang="es-CO" sz="3200" b="1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Joyas de los Testimonios 1: 350</a:t>
            </a:r>
          </a:p>
        </p:txBody>
      </p:sp>
      <p:sp>
        <p:nvSpPr>
          <p:cNvPr id="4" name="Rectángulo 4"/>
          <p:cNvSpPr/>
          <p:nvPr/>
        </p:nvSpPr>
        <p:spPr>
          <a:xfrm>
            <a:off x="1465415" y="3790591"/>
            <a:ext cx="6670370" cy="30502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200" b="1" i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“La ostentación de cintas y moños, frunces y plumas, y adornos de oro y plata, es una especie de idolatría, y resulta completamente impropia para el sagrado servicio de Dios”.</a:t>
            </a:r>
          </a:p>
          <a:p>
            <a:pPr algn="just"/>
            <a:r>
              <a:rPr lang="es-CO" sz="32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Joyas de los Testimonios 2:201, 202.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908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1"/>
          <p:cNvSpPr/>
          <p:nvPr/>
        </p:nvSpPr>
        <p:spPr>
          <a:xfrm>
            <a:off x="1092188" y="792138"/>
            <a:ext cx="7416824" cy="56970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4640" tIns="47320" rIns="94640" bIns="47320">
            <a:spAutoFit/>
          </a:bodyPr>
          <a:lstStyle/>
          <a:p>
            <a:pPr algn="ctr"/>
            <a:r>
              <a:rPr lang="es-CO" sz="3600" b="1" i="1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3600" b="1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033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Señor</a:t>
            </a:r>
            <a:r>
              <a:rPr lang="es-CO" sz="3600" b="1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76200">
                    <a:srgbClr val="0033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s-CO" sz="3600" b="1" i="1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s-CO" sz="3600" b="1" dirty="0">
                <a:ln w="19050">
                  <a:solidFill>
                    <a:srgbClr val="FFCCFF"/>
                  </a:solidFill>
                </a:ln>
                <a:solidFill>
                  <a:srgbClr val="FFCCFF"/>
                </a:solidFill>
                <a:latin typeface="Arial Rounded MT Bold" panose="020F0704030504030204" pitchFamily="34" charset="0"/>
              </a:rPr>
              <a:t>enséñanos a “renunciar a la impiedad y a los deseos mundanos, y a vivir en este siglo sobria, justa y piadosamente, mientras aguardamos la bendita esperanza, la gloriosa aparición de nuestro gran Dios y Salvador Jesucristo”.</a:t>
            </a:r>
          </a:p>
          <a:p>
            <a:pPr algn="ctr"/>
            <a:r>
              <a:rPr lang="es-CO" sz="3600" b="1" dirty="0">
                <a:ln w="19050">
                  <a:solidFill>
                    <a:srgbClr val="FFCCFF"/>
                  </a:solidFill>
                </a:ln>
                <a:solidFill>
                  <a:srgbClr val="FFCCFF"/>
                </a:solidFill>
              </a:rPr>
              <a:t> </a:t>
            </a:r>
            <a:r>
              <a:rPr lang="es-CO" sz="3600" b="1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03300"/>
                  </a:glow>
                </a:effectLst>
                <a:latin typeface="Arial Rounded MT Bold" panose="020F0704030504030204" pitchFamily="34" charset="0"/>
              </a:rPr>
              <a:t>Tito 2:12,13.</a:t>
            </a:r>
          </a:p>
          <a:p>
            <a:pPr algn="ctr"/>
            <a:r>
              <a:rPr lang="es-CO" sz="4000" b="1" i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03300"/>
                  </a:glow>
                </a:effectLst>
                <a:latin typeface="Arial Rounded MT Bold" panose="020F0704030504030204" pitchFamily="34" charset="0"/>
              </a:rPr>
              <a:t>AMÉN.</a:t>
            </a:r>
            <a:endParaRPr lang="es-CO" sz="4000" b="1" i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>
                  <a:srgbClr val="003300"/>
                </a:glow>
              </a:effectLst>
              <a:latin typeface="Arial Rounded MT Bold" panose="020F07040305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293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yeDspx2BVsianRcA16kD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uQeb8ZT2SOzFVVhHkDcr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kvrCHCptTTVfKNddo2IS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HWgjjLGqxEzwIKwhhCpV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KFbtt6faJLkQVJGqi6Hc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bhvtRKrfbzUXg5QPFrf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eGN1QQYwHIdm40cYDnpiv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g0Lplsg1KcAHXAIr1UsI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Ab5DR24Qun4pMgqvvgFY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Mm2BfblvPMGqjbdgPoZF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kTbVbBoWsNSGOP21BQJk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nZs4deGRGiDG29qk0K6T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DmodNN9W2qKvct6nagB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27MTBhPZdLgurOIO0T3x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iEdQTmWCILXBeBkbwjXP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t0LEoz9mxAerRuenqWDg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JtdtdGHxdoMBODscvMNf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Ian66O5njyvWhhrUltFZm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FgGAUeqQtTlxL266ATrQ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5RmbKBrjAbPSv6qvTRXt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AKvoOfTMxwLrbOeJtOp9i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ISxZF4ZATB9shCFlNbqN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4VCg9n84Ujq1CROzOMX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hIxC371dJvwpMs43OPdLx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8QA3uYCC0GGWMd5E6f6Qb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UCQoJwZWKRC2zG10D3B6u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PGRYaJXEG3jVXc5e6C4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jJDoC6C3f4k5T0ISxPdN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ZgL4NyOvuqTUwXeAyDlB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YQ4bnmyNQ9BnKnCxi3eJ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bYuLEXhArBu0hUZCarXHz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j8cQX0khmHo4E5HCIAwfH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TJ6HyGTNMTlrFmyN0gfa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CcgUUyJmaj2iftKfsEozV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Jdpl4Uzf0wL77TrDLk3qI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pm642LOBMFR7t3uzuOMVj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x8mRNOS3vuMHN2eZSOqp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fZpo9bPfDMHTPYIaX0II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LfrlvVXuULrSmsoFHdg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0UdfgIRqG1WTED9HQkjFi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7n6mIyl1uTvlLke5ed64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vZHOfXQTXbHcNP9UZj5F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ojRPsL55zeznS6FTinaB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EzwpVkdNYxdsAoXqv4NRB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CqW2f60IuV74Eii3PLRMf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9qwgVSS5N4HbW6sS57Mg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lwJF8re20PdBgwwYa7Qo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mtmbBXFKZZYQ50xgKqQL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lPWm7WFpEbi9giWQhmfP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CpqwqUnpxlYuv0lFAyNkz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FNRhXNAzoO2JIpvPG2iZ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EKhBbGOsvEiKCF9WzPYX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rMiV9LSL2zeQtcwGcpSA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qFTaw6Ia7S9cYZF2VWGs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4T9tCgmq6mOTGSggBlFjp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YjZyGxnWEF40mMJHTQlJ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jh7oLkA19FXUPt4zP39I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PGvtwUrPYF5sYGhz8BC3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oRTdPgwGQNctABVfq9cb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rRNM0GsxFvTk7BCGBysZ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FMcGXdlcUrKmwp2q3gPdj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HAgtjCJxDJZCM4A52t6lK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YAbAgyiCLVx5CqtUJsmN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yeDspx2BVsianRcA16kDY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uQeb8ZT2SOzFVVhHkDcrD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kvrCHCptTTVfKNddo2IS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HWgjjLGqxEzwIKwhhCpV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KFbtt6faJLkQVJGqi6Hcs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bhvtRKrfbzUXg5QPFrfN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eGN1QQYwHIdm40cYDnpiv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g0Lplsg1KcAHXAIr1UsIt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Ab5DR24Qun4pMgqvvgFY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Mm2BfblvPMGqjbdgPoZFm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kTbVbBoWsNSGOP21BQJk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nZs4deGRGiDG29qk0K6Tk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DmodNN9W2qKvct6nagB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27MTBhPZdLgurOIO0T3x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iEdQTmWCILXBeBkbwjXP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t0LEoz9mxAerRuenqWDg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JtdtdGHxdoMBODscvMNfb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Ian66O5njyvWhhrUltFZm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FgGAUeqQtTlxL266ATrQ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5RmbKBrjAbPSv6qvTRXt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AKvoOfTMxwLrbOeJtOp9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ISxZF4ZATB9shCFlNbqND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4VCg9n84Ujq1CROzOMXC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hIxC371dJvwpMs43OPdLx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8QA3uYCC0GGWMd5E6f6Qb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UCQoJwZWKRC2zG10D3B6u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PGRYaJXEG3jVXc5e6C4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jJDoC6C3f4k5T0ISxPdNc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ZgL4NyOvuqTUwXeAyDlBr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YQ4bnmyNQ9BnKnCxi3eJ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bYuLEXhArBu0hUZCarXHz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j8cQX0khmHo4E5HCIAwfH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TJ6HyGTNMTlrFmyN0gfa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CcgUUyJmaj2iftKfsEozV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Jdpl4Uzf0wL77TrDLk3qI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pm642LOBMFR7t3uzuOMVj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x8mRNOS3vuMHN2eZSOqpK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fZpo9bPfDMHTPYIaX0II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LfrlvVXuULrSmsoFHdg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0UdfgIRqG1WTED9HQkjF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7n6mIyl1uTvlLke5ed64d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vZHOfXQTXbHcNP9UZj5F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ojRPsL55zeznS6FTinaBW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EzwpVkdNYxdsAoXqv4NRB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CqW2f60IuV74Eii3PLRMf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9qwgVSS5N4HbW6sS57Mg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lwJF8re20PdBgwwYa7Qo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mtmbBXFKZZYQ50xgKqQL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lPWm7WFpEbi9giWQhmfP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CpqwqUnpxlYuv0lFAyNkz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FNRhXNAzoO2JIpvPG2iZ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EKhBbGOsvEiKCF9WzPYX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rMiV9LSL2zeQtcwGcpSA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qFTaw6Ia7S9cYZF2VWGs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4T9tCgmq6mOTGSggBlFjp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YjZyGxnWEF40mMJHTQlJ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jh7oLkA19FXUPt4zP39I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PGvtwUrPYF5sYGhz8BC3D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oRTdPgwGQNctABVfq9cb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rRNM0GsxFvTk7BCGBysZ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FMcGXdlcUrKmwp2q3gPdj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HAgtjCJxDJZCM4A52t6lK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YAbAgyiCLVx5CqtUJsmN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nLRXYcvf9EL6HWwszaAYt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TC104033937[[fn=Estela de condensación]]</Template>
  <TotalTime>7344</TotalTime>
  <Words>1729</Words>
  <Application>Microsoft Office PowerPoint</Application>
  <PresentationFormat>Personalizado</PresentationFormat>
  <Paragraphs>89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Arial Narrow</vt:lpstr>
      <vt:lpstr>Arial Rounded MT Bold</vt:lpstr>
      <vt:lpstr>Calibri</vt:lpstr>
      <vt:lpstr>Franklin Gothic Medium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¿A dónde  y a quiénes</dc:title>
  <dc:creator>Luffi</dc:creator>
  <cp:lastModifiedBy>Usuario de Windows</cp:lastModifiedBy>
  <cp:revision>1289</cp:revision>
  <dcterms:created xsi:type="dcterms:W3CDTF">2013-04-13T02:54:06Z</dcterms:created>
  <dcterms:modified xsi:type="dcterms:W3CDTF">2019-03-08T22:43:02Z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1h8z9fuht130Tn_l_r8N6AuVsJWcqB8E0DLN1OMvfTH4</vt:lpwstr>
  </property>
  <property fmtid="{D5CDD505-2E9C-101B-9397-08002B2CF9AE}" pid="4" name="Google.Documents.RevisionId">
    <vt:lpwstr>10253079382142271501</vt:lpwstr>
  </property>
  <property fmtid="{D5CDD505-2E9C-101B-9397-08002B2CF9AE}" pid="5" name="Google.Documents.PreviousRevisionId">
    <vt:lpwstr>17336298699588335290</vt:lpwstr>
  </property>
  <property fmtid="{D5CDD505-2E9C-101B-9397-08002B2CF9AE}" pid="6" name="Google.Documents.PluginVersion">
    <vt:lpwstr>2.0.2662.553</vt:lpwstr>
  </property>
  <property fmtid="{D5CDD505-2E9C-101B-9397-08002B2CF9AE}" pid="7" name="Google.Documents.MergeIncapabilityFlags">
    <vt:i4>0</vt:i4>
  </property>
</Properties>
</file>