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9" r:id="rId1"/>
    <p:sldMasterId id="2147485337" r:id="rId2"/>
    <p:sldMasterId id="2147485355" r:id="rId3"/>
    <p:sldMasterId id="2147485373" r:id="rId4"/>
    <p:sldMasterId id="2147485385" r:id="rId5"/>
  </p:sldMasterIdLst>
  <p:notesMasterIdLst>
    <p:notesMasterId r:id="rId22"/>
  </p:notesMasterIdLst>
  <p:sldIdLst>
    <p:sldId id="258" r:id="rId6"/>
    <p:sldId id="308" r:id="rId7"/>
    <p:sldId id="288" r:id="rId8"/>
    <p:sldId id="299" r:id="rId9"/>
    <p:sldId id="309" r:id="rId10"/>
    <p:sldId id="314" r:id="rId11"/>
    <p:sldId id="319" r:id="rId12"/>
    <p:sldId id="313" r:id="rId13"/>
    <p:sldId id="317" r:id="rId14"/>
    <p:sldId id="311" r:id="rId15"/>
    <p:sldId id="277" r:id="rId16"/>
    <p:sldId id="312" r:id="rId17"/>
    <p:sldId id="318" r:id="rId18"/>
    <p:sldId id="322" r:id="rId19"/>
    <p:sldId id="304" r:id="rId20"/>
    <p:sldId id="321" r:id="rId2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4370F"/>
    <a:srgbClr val="4B731F"/>
    <a:srgbClr val="FFFF66"/>
    <a:srgbClr val="005C00"/>
    <a:srgbClr val="006600"/>
    <a:srgbClr val="3333FF"/>
    <a:srgbClr val="FF99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/>
  </p:normalViewPr>
  <p:slideViewPr>
    <p:cSldViewPr>
      <p:cViewPr varScale="1">
        <p:scale>
          <a:sx n="69" d="100"/>
          <a:sy n="69" d="100"/>
        </p:scale>
        <p:origin x="13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4723C-710E-4463-A90E-EAE423EC6A69}" type="datetimeFigureOut">
              <a:rPr lang="es-CO" smtClean="0"/>
              <a:t>25/08/2022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2D15C-85BB-4088-ABAD-B58E4D4A96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032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06103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1945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9959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7438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12427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3992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02519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3967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16357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96574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649789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16758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1659D2-D1CA-48E3-A80A-2CEBFC61D58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31233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48681-95C2-4D86-9D09-E678A4FACFB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4397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ECF10-5B32-4A02-9C31-F033C78C2455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76538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58BAC-58D0-4A51-AFA3-83B7DDC2CD00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6808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D79E4-3E55-436B-9B41-7B5B3291568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95586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04CA2-BDA3-46C2-940E-A576691BAF6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008223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FEDD4-FCD2-4F38-BDF8-C8D3FC46D042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494125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8AB88-F44C-4A3A-863D-AF6E7E35717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468525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DC612-275D-497D-89C8-93C063AAE49F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87640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5E0F2-3987-49FD-B834-F215E5374F86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19084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7B2ECA-E2B8-4725-8B72-3FA57476F82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00325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7172DC-197C-4189-B7C8-E890E5E40653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52448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3D71E-A50A-45C1-A9A4-7EF1A3CC1844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19299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32E39-3531-40A8-8F50-C79338A7CCEB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43349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AF97F-2B4B-4F19-A2A4-AC5AE8AFA9CC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25101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B5A43-9433-4DFC-ABF1-DEF9AB32E34F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1003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601612-0D8C-40CF-8696-8ECEA478668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681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686293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690819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06737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47324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10738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11492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06413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398038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766149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46008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977836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2380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34553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41611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1093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99298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365558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F93CB-DF27-4371-8D05-4C2BA7882F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6018194"/>
      </p:ext>
    </p:extLst>
  </p:cSld>
  <p:clrMapOvr>
    <a:masterClrMapping/>
  </p:clrMapOvr>
  <p:transition spd="slow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DD229-7271-4404-BF80-ABB9DB0273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690619"/>
      </p:ext>
    </p:extLst>
  </p:cSld>
  <p:clrMapOvr>
    <a:masterClrMapping/>
  </p:clrMapOvr>
  <p:transition spd="slow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606A-1C22-4E01-B697-C0D77351AF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969675"/>
      </p:ext>
    </p:extLst>
  </p:cSld>
  <p:clrMapOvr>
    <a:masterClrMapping/>
  </p:clrMapOvr>
  <p:transition spd="slow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BF0D3-D3AF-479A-8A04-7E67032614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347876"/>
      </p:ext>
    </p:extLst>
  </p:cSld>
  <p:clrMapOvr>
    <a:masterClrMapping/>
  </p:clrMapOvr>
  <p:transition spd="slow"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07880-6AF3-416A-A6C3-D2C864DDD3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131556"/>
      </p:ext>
    </p:extLst>
  </p:cSld>
  <p:clrMapOvr>
    <a:masterClrMapping/>
  </p:clrMapOvr>
  <p:transition spd="slow"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C5A9D-3872-4D00-A1D3-35FCE5D843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715812"/>
      </p:ext>
    </p:extLst>
  </p:cSld>
  <p:clrMapOvr>
    <a:masterClrMapping/>
  </p:clrMapOvr>
  <p:transition spd="slow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DCC7A-5452-4D4D-8DB9-24ABBFEC26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186912"/>
      </p:ext>
    </p:extLst>
  </p:cSld>
  <p:clrMapOvr>
    <a:masterClrMapping/>
  </p:clrMapOvr>
  <p:transition spd="slow"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4C75-B10D-4C13-BEB8-5A0CD3B4F9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39427"/>
      </p:ext>
    </p:extLst>
  </p:cSld>
  <p:clrMapOvr>
    <a:masterClrMapping/>
  </p:clrMapOvr>
  <p:transition spd="slow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C877F-C044-45DA-90E0-D472CA2A0A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7004802"/>
      </p:ext>
    </p:extLst>
  </p:cSld>
  <p:clrMapOvr>
    <a:masterClrMapping/>
  </p:clrMapOvr>
  <p:transition spd="slow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AEAEC-43A6-40FC-BC76-4830DA8160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46075"/>
      </p:ext>
    </p:extLst>
  </p:cSld>
  <p:clrMapOvr>
    <a:masterClrMapping/>
  </p:clrMapOvr>
  <p:transition spd="slow"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71FA7-FCE9-439F-B02F-2039A9E318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719998"/>
      </p:ext>
    </p:extLst>
  </p:cSld>
  <p:clrMapOvr>
    <a:masterClrMapping/>
  </p:clrMapOvr>
  <p:transition spd="slow"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07958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89767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13612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432917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6887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821653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523763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78908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15009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045597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45043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24611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453387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047427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90711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70616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7941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08" r:id="rId1"/>
    <p:sldLayoutId id="2147485309" r:id="rId2"/>
    <p:sldLayoutId id="2147485310" r:id="rId3"/>
    <p:sldLayoutId id="2147485311" r:id="rId4"/>
    <p:sldLayoutId id="2147485312" r:id="rId5"/>
    <p:sldLayoutId id="2147485313" r:id="rId6"/>
    <p:sldLayoutId id="2147485314" r:id="rId7"/>
    <p:sldLayoutId id="2147485315" r:id="rId8"/>
    <p:sldLayoutId id="2147485316" r:id="rId9"/>
    <p:sldLayoutId id="2147485317" r:id="rId10"/>
    <p:sldLayoutId id="2147485318" r:id="rId11"/>
    <p:sldLayoutId id="214748531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016725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338" r:id="rId1"/>
    <p:sldLayoutId id="2147485339" r:id="rId2"/>
    <p:sldLayoutId id="2147485340" r:id="rId3"/>
    <p:sldLayoutId id="2147485341" r:id="rId4"/>
    <p:sldLayoutId id="2147485342" r:id="rId5"/>
    <p:sldLayoutId id="2147485343" r:id="rId6"/>
    <p:sldLayoutId id="2147485344" r:id="rId7"/>
    <p:sldLayoutId id="2147485345" r:id="rId8"/>
    <p:sldLayoutId id="2147485346" r:id="rId9"/>
    <p:sldLayoutId id="2147485347" r:id="rId10"/>
    <p:sldLayoutId id="2147485348" r:id="rId11"/>
    <p:sldLayoutId id="2147485349" r:id="rId12"/>
    <p:sldLayoutId id="2147485350" r:id="rId13"/>
    <p:sldLayoutId id="2147485351" r:id="rId14"/>
    <p:sldLayoutId id="2147485352" r:id="rId15"/>
    <p:sldLayoutId id="2147485353" r:id="rId16"/>
    <p:sldLayoutId id="2147485354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50328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356" r:id="rId1"/>
    <p:sldLayoutId id="2147485357" r:id="rId2"/>
    <p:sldLayoutId id="2147485358" r:id="rId3"/>
    <p:sldLayoutId id="2147485359" r:id="rId4"/>
    <p:sldLayoutId id="2147485360" r:id="rId5"/>
    <p:sldLayoutId id="2147485361" r:id="rId6"/>
    <p:sldLayoutId id="2147485362" r:id="rId7"/>
    <p:sldLayoutId id="2147485363" r:id="rId8"/>
    <p:sldLayoutId id="2147485364" r:id="rId9"/>
    <p:sldLayoutId id="2147485365" r:id="rId10"/>
    <p:sldLayoutId id="2147485366" r:id="rId11"/>
    <p:sldLayoutId id="2147485367" r:id="rId12"/>
    <p:sldLayoutId id="2147485368" r:id="rId13"/>
    <p:sldLayoutId id="2147485369" r:id="rId14"/>
    <p:sldLayoutId id="2147485370" r:id="rId15"/>
    <p:sldLayoutId id="2147485371" r:id="rId16"/>
    <p:sldLayoutId id="214748537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4A1E99-1303-41B5-9166-D6518B0289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566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66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5668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5669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  <p:sp>
            <p:nvSpPr>
              <p:cNvPr id="15669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5670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5671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71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5671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5671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2" y="328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2" y="178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1" y="893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2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1" y="138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  <p:sp>
          <p:nvSpPr>
            <p:cNvPr id="15672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9236952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374" r:id="rId1"/>
    <p:sldLayoutId id="2147485375" r:id="rId2"/>
    <p:sldLayoutId id="2147485376" r:id="rId3"/>
    <p:sldLayoutId id="2147485377" r:id="rId4"/>
    <p:sldLayoutId id="2147485378" r:id="rId5"/>
    <p:sldLayoutId id="2147485379" r:id="rId6"/>
    <p:sldLayoutId id="2147485380" r:id="rId7"/>
    <p:sldLayoutId id="2147485381" r:id="rId8"/>
    <p:sldLayoutId id="2147485382" r:id="rId9"/>
    <p:sldLayoutId id="2147485383" r:id="rId10"/>
    <p:sldLayoutId id="2147485384" r:id="rId11"/>
  </p:sldLayoutIdLst>
  <p:transition spd="slow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85011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386" r:id="rId1"/>
    <p:sldLayoutId id="2147485387" r:id="rId2"/>
    <p:sldLayoutId id="2147485388" r:id="rId3"/>
    <p:sldLayoutId id="2147485389" r:id="rId4"/>
    <p:sldLayoutId id="2147485390" r:id="rId5"/>
    <p:sldLayoutId id="2147485391" r:id="rId6"/>
    <p:sldLayoutId id="2147485392" r:id="rId7"/>
    <p:sldLayoutId id="2147485393" r:id="rId8"/>
    <p:sldLayoutId id="2147485394" r:id="rId9"/>
    <p:sldLayoutId id="2147485395" r:id="rId10"/>
    <p:sldLayoutId id="2147485396" r:id="rId11"/>
    <p:sldLayoutId id="2147485397" r:id="rId12"/>
    <p:sldLayoutId id="2147485398" r:id="rId13"/>
    <p:sldLayoutId id="2147485399" r:id="rId14"/>
    <p:sldLayoutId id="2147485400" r:id="rId15"/>
    <p:sldLayoutId id="2147485401" r:id="rId16"/>
    <p:sldLayoutId id="214748540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94872" y="404664"/>
            <a:ext cx="5354256" cy="1754326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s-ES" sz="5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 Camino Descendente.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48681-95C2-4D86-9D09-E678A4FACFB9}" type="slidenum">
              <a:rPr lang="es-ES" altLang="es-CO" smtClean="0"/>
              <a:pPr>
                <a:defRPr/>
              </a:pPr>
              <a:t>1</a:t>
            </a:fld>
            <a:endParaRPr lang="es-ES" altLang="es-C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403EF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002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63502" y="2870934"/>
            <a:ext cx="2384962" cy="286232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9148C8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b="1" kern="0" dirty="0">
                <a:ln>
                  <a:solidFill>
                    <a:srgbClr val="7030A0"/>
                  </a:solidFill>
                </a:ln>
                <a:solidFill>
                  <a:srgbClr val="512373"/>
                </a:solidFill>
                <a:latin typeface="Arial Narrow" panose="020B0606020202030204" pitchFamily="34" charset="0"/>
              </a:rPr>
              <a:t>El Señor lo  transitó primero y allanó el sendero para nuestros pies.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7030A0"/>
                </a:solidFill>
              </a:ln>
              <a:solidFill>
                <a:srgbClr val="512373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95536" y="1419938"/>
            <a:ext cx="2304256" cy="424731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La vida cristiana es bonita, y el Señor nos ha dejado preciosas promesas a la vera del camino.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375" y="1412776"/>
            <a:ext cx="3155251" cy="4413088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z="1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fld>
            <a:endParaRPr lang="es-CO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51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0000"/>
            </a:gs>
            <a:gs pos="0">
              <a:srgbClr val="1B1503"/>
            </a:gs>
            <a:gs pos="100000">
              <a:srgbClr val="FF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320" y="2780928"/>
            <a:ext cx="4691360" cy="3518520"/>
          </a:xfrm>
          <a:prstGeom prst="rect">
            <a:avLst/>
          </a:prstGeom>
        </p:spPr>
      </p:pic>
      <p:sp>
        <p:nvSpPr>
          <p:cNvPr id="9" name="Rectángulo 4"/>
          <p:cNvSpPr/>
          <p:nvPr/>
        </p:nvSpPr>
        <p:spPr>
          <a:xfrm>
            <a:off x="1705581" y="2736679"/>
            <a:ext cx="5873790" cy="14773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000" b="1" dirty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>
                    <a:srgbClr val="FFFFFF"/>
                  </a:glow>
                </a:effectLst>
                <a:latin typeface="Arial Narrow" panose="020B0606020202030204" pitchFamily="34" charset="0"/>
              </a:rPr>
              <a:t>En la Biblia está descrito el transitar de muchos que nos precedieron para que nos sirva de advertencia.</a:t>
            </a:r>
            <a:endParaRPr lang="es-CO" sz="3000" b="1" dirty="0">
              <a:ln w="6350"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152400">
                  <a:srgbClr val="FFFFFF"/>
                </a:glow>
              </a:effectLst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506522" y="495833"/>
            <a:ext cx="6271908" cy="193899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Sin embargo, a menudo sentimos</a:t>
            </a:r>
            <a:r>
              <a:rPr lang="es-CO" sz="3000" i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i="1" kern="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(como dice un antiguo himno) </a:t>
            </a: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que “</a:t>
            </a:r>
            <a:r>
              <a:rPr lang="es-CO" sz="3000" b="1" i="1" kern="0" dirty="0">
                <a:ln>
                  <a:solidFill>
                    <a:srgbClr val="3333FF"/>
                  </a:solidFill>
                </a:ln>
                <a:solidFill>
                  <a:srgbClr val="3333FF"/>
                </a:solidFill>
                <a:latin typeface="Arial Narrow" panose="020B0606020202030204" pitchFamily="34" charset="0"/>
              </a:rPr>
              <a:t>El camino es escabroso</a:t>
            </a: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” por los obstáculos que el enemigo ha puesto.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30874" y="4542396"/>
            <a:ext cx="6623204" cy="1815882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i="1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“Y estas cosas les acontecieron como ejemplo, y están escritas para amonestarnos a nosotros, a quienes han alcanzado los fines de los siglos”.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b="1" i="1" kern="0" dirty="0">
                <a:ln w="6350">
                  <a:solidFill>
                    <a:srgbClr val="3333FF"/>
                  </a:solidFill>
                </a:ln>
                <a:solidFill>
                  <a:srgbClr val="3333FF"/>
                </a:solidFill>
                <a:latin typeface="Arial Narrow" panose="020B0606020202030204" pitchFamily="34" charset="0"/>
              </a:rPr>
              <a:t>1 Corintios 10:11.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7959910" y="332656"/>
            <a:ext cx="628813" cy="767687"/>
          </a:xfrm>
        </p:spPr>
        <p:txBody>
          <a:bodyPr/>
          <a:lstStyle/>
          <a:p>
            <a:pPr>
              <a:defRPr/>
            </a:pPr>
            <a:fld id="{1E848681-95C2-4D86-9D09-E678A4FACFB9}" type="slidenum">
              <a:rPr lang="es-ES" altLang="es-CO" sz="1400" b="1" smtClean="0"/>
              <a:pPr>
                <a:defRPr/>
              </a:pPr>
              <a:t>3</a:t>
            </a:fld>
            <a:endParaRPr lang="es-ES" altLang="es-CO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803" y="1858516"/>
            <a:ext cx="5838395" cy="4378796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52612" y="188640"/>
            <a:ext cx="5438776" cy="1077218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s-ES" sz="3200" b="1" dirty="0">
                <a:ln w="635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Veamos uno de tantos ejemplos: </a:t>
            </a:r>
            <a:r>
              <a:rPr lang="es-ES" sz="3200" b="1" dirty="0">
                <a:ln w="635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El apóstol Pedro.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59440" y="1406381"/>
            <a:ext cx="7625119" cy="5262979"/>
          </a:xfrm>
          <a:prstGeom prst="rect">
            <a:avLst/>
          </a:prstGeom>
          <a:solidFill>
            <a:srgbClr val="FFFF99"/>
          </a:solidFill>
          <a:ln w="9525" cap="rnd" cmpd="sng" algn="ctr">
            <a:solidFill>
              <a:srgbClr val="FEC306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“Entonces Jesús les dijo: Mi alma está muy triste, hasta la muerte; quedaos aquí,</a:t>
            </a:r>
          </a:p>
          <a:p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y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velad conmigo</a:t>
            </a:r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”. </a:t>
            </a:r>
            <a:r>
              <a:rPr lang="es-CO" sz="2800" dirty="0">
                <a:ln w="19050">
                  <a:solidFill>
                    <a:srgbClr val="3333FF"/>
                  </a:solidFill>
                </a:ln>
                <a:solidFill>
                  <a:srgbClr val="3333FF"/>
                </a:solidFill>
                <a:latin typeface="Georgia" panose="02040502050405020303" pitchFamily="18" charset="0"/>
              </a:rPr>
              <a:t>Mateo 26:38.  </a:t>
            </a:r>
          </a:p>
          <a:p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“Vino luego a sus discípulos, y los halló durmiendo, y dijo a Pedro: ¿Así que no habéis podido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velar conmigo </a:t>
            </a:r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una hora?” </a:t>
            </a:r>
            <a:r>
              <a:rPr lang="es-CO" sz="2800" dirty="0">
                <a:ln w="19050">
                  <a:solidFill>
                    <a:srgbClr val="3333FF"/>
                  </a:solidFill>
                </a:ln>
                <a:solidFill>
                  <a:srgbClr val="3333FF"/>
                </a:solidFill>
                <a:latin typeface="Georgia" panose="02040502050405020303" pitchFamily="18" charset="0"/>
              </a:rPr>
              <a:t>Mateo 26:40.</a:t>
            </a:r>
          </a:p>
          <a:p>
            <a:pPr lvl="0"/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Velad y orad, para que no entréis en tentación; </a:t>
            </a:r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el espíritu a la verdad está dispuesto, pero la carne es débil”. </a:t>
            </a:r>
            <a:r>
              <a:rPr lang="es-CO" sz="2800" dirty="0">
                <a:ln w="19050">
                  <a:solidFill>
                    <a:srgbClr val="3333FF"/>
                  </a:solidFill>
                </a:ln>
                <a:solidFill>
                  <a:srgbClr val="3333FF"/>
                </a:solidFill>
                <a:latin typeface="Georgia" panose="02040502050405020303" pitchFamily="18" charset="0"/>
              </a:rPr>
              <a:t>Mateo 26:41. </a:t>
            </a:r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“Vino otra vez y los halló durmiendo, porque los ojos de ellos estaban cargados de sueño”. </a:t>
            </a:r>
            <a:r>
              <a:rPr lang="es-CO" sz="2800" dirty="0">
                <a:ln w="19050">
                  <a:solidFill>
                    <a:srgbClr val="3333FF"/>
                  </a:solidFill>
                </a:ln>
                <a:solidFill>
                  <a:srgbClr val="3333FF"/>
                </a:solidFill>
                <a:latin typeface="Georgia" panose="02040502050405020303" pitchFamily="18" charset="0"/>
              </a:rPr>
              <a:t>Mateo 26:43. </a:t>
            </a:r>
            <a:endParaRPr kumimoji="0" lang="es-CO" sz="2800" i="0" u="none" strike="noStrike" kern="0" cap="none" spc="0" normalizeH="0" baseline="0" noProof="0" dirty="0">
              <a:ln w="19050">
                <a:solidFill>
                  <a:srgbClr val="3333FF"/>
                </a:solidFill>
              </a:ln>
              <a:solidFill>
                <a:srgbClr val="3333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48681-95C2-4D86-9D09-E678A4FACFB9}" type="slidenum">
              <a:rPr lang="es-ES" altLang="es-CO" sz="1400" b="1" smtClean="0"/>
              <a:pPr>
                <a:defRPr/>
              </a:pPr>
              <a:t>4</a:t>
            </a:fld>
            <a:endParaRPr lang="es-ES" alt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50499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39980" y="404664"/>
            <a:ext cx="5162446" cy="1077218"/>
          </a:xfrm>
          <a:prstGeom prst="rect">
            <a:avLst/>
          </a:prstGeom>
          <a:solidFill>
            <a:srgbClr val="FFE7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edro y los discípulos fallaron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al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 dejar de orar y velar.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24859" y="2138663"/>
            <a:ext cx="6192688" cy="1569660"/>
          </a:xfrm>
          <a:prstGeom prst="rect">
            <a:avLst/>
          </a:prstGeom>
          <a:gradFill>
            <a:gsLst>
              <a:gs pos="0">
                <a:srgbClr val="66FFCC"/>
              </a:gs>
              <a:gs pos="100000">
                <a:schemeClr val="accent4">
                  <a:tint val="82000"/>
                  <a:alpha val="74000"/>
                </a:schemeClr>
              </a:gs>
            </a:gsLst>
          </a:gradFill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Dejar de orar es dejar de depender</a:t>
            </a:r>
            <a:r>
              <a:rPr lang="es-CO" sz="3200" b="1" ker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,  </a:t>
            </a:r>
            <a:r>
              <a:rPr lang="es-CO" sz="3200" b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aquí empieza el camino descendente.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Éste es el primer paso.</a:t>
            </a:r>
            <a:endParaRPr kumimoji="0" lang="es-CO" sz="1400" b="0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940993" y="4365104"/>
            <a:ext cx="5161433" cy="1815882"/>
          </a:xfrm>
          <a:prstGeom prst="rect">
            <a:avLst/>
          </a:prstGeom>
          <a:solidFill>
            <a:srgbClr val="FFFF99"/>
          </a:solidFill>
          <a:ln w="9525" cap="rnd" cmpd="sng" algn="ctr">
            <a:solidFill>
              <a:srgbClr val="FEC306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Jesús dijo:</a:t>
            </a:r>
            <a:endParaRPr lang="es-CO" sz="2800" dirty="0">
              <a:ln w="19050">
                <a:solidFill>
                  <a:srgbClr val="3333FF"/>
                </a:solidFill>
              </a:ln>
              <a:solidFill>
                <a:srgbClr val="3333FF"/>
              </a:solidFill>
              <a:latin typeface="Georgia" panose="02040502050405020303" pitchFamily="18" charset="0"/>
            </a:endParaRPr>
          </a:p>
          <a:p>
            <a:pPr algn="ctr"/>
            <a:r>
              <a:rPr lang="es-CO" sz="28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“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Velad y orad, para que no entréis en tentación</a:t>
            </a:r>
            <a:r>
              <a:rPr lang="es-CO" sz="28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”. </a:t>
            </a:r>
            <a:r>
              <a:rPr lang="es-CO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Georgia" panose="02040502050405020303" pitchFamily="18" charset="0"/>
              </a:rPr>
              <a:t>Es decir para que no caigáis en pecado.</a:t>
            </a:r>
            <a:endParaRPr lang="es-CO" sz="2800" kern="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z="1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fld>
            <a:endParaRPr lang="es-CO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48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82" y="4168121"/>
            <a:ext cx="3531237" cy="2275686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86635" y="4182580"/>
            <a:ext cx="6570730" cy="2246769"/>
          </a:xfrm>
          <a:prstGeom prst="rect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AD47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i="1" kern="0" spc="50" dirty="0">
                <a:ln w="19050" cmpd="sng">
                  <a:solidFill>
                    <a:srgbClr val="005C00"/>
                  </a:solidFill>
                  <a:prstDash val="solid"/>
                </a:ln>
                <a:solidFill>
                  <a:srgbClr val="006600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“Es sin duda una triste resolución seguir a Cristo tan lejos como sea posible, aventurándose a llegar tan cerca de los límites de la perdición como sea posible hacerlo, sin caer en ella! </a:t>
            </a:r>
            <a:r>
              <a:rPr lang="es-CO" sz="2400" i="1" kern="0" spc="50" dirty="0">
                <a:ln w="1905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CDCD 317.</a:t>
            </a:r>
            <a:endParaRPr lang="es-CO" sz="2400" i="1" kern="0" spc="50" dirty="0">
              <a:ln w="19050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71156" y="2780928"/>
            <a:ext cx="6201689" cy="1015663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Éste fue el segundo paso que dio Pedro en el camino descendente del pecado.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655676" y="720356"/>
            <a:ext cx="5832648" cy="184665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¿De cerca o de lejos?</a:t>
            </a:r>
            <a:endParaRPr lang="es-CO" sz="3000" b="1" kern="0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“Mas Pedro le seguía </a:t>
            </a:r>
            <a:r>
              <a:rPr lang="es-CO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de lejos</a:t>
            </a:r>
            <a:r>
              <a:rPr lang="es-CO" sz="2800" b="1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s-CO" sz="2800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hasta el patio del sumo sacerdote”.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Mateo 26:58.</a:t>
            </a:r>
            <a:r>
              <a:rPr lang="es-CO" sz="28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kumimoji="0" lang="es-CO" sz="28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z="1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fld>
            <a:endParaRPr lang="es-CO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4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331640" y="476672"/>
            <a:ext cx="6480720" cy="1384995"/>
          </a:xfrm>
          <a:prstGeom prst="rect">
            <a:avLst/>
          </a:prstGeom>
          <a:gradFill rotWithShape="1">
            <a:gsLst>
              <a:gs pos="0">
                <a:srgbClr val="0BD0D9">
                  <a:tint val="50000"/>
                  <a:satMod val="300000"/>
                </a:srgbClr>
              </a:gs>
              <a:gs pos="35000">
                <a:srgbClr val="0BD0D9">
                  <a:tint val="37000"/>
                  <a:satMod val="300000"/>
                </a:srgbClr>
              </a:gs>
              <a:gs pos="100000">
                <a:srgbClr val="0BD0D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BD0D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Aunque Pedro</a:t>
            </a:r>
            <a:r>
              <a:rPr kumimoji="0" lang="es-CO" sz="2800" b="1" i="0" u="none" strike="noStrike" kern="0" cap="none" spc="0" normalizeH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 tuvo más valor que la mayoría de sus compañeros, no fue suficiente porque esta actitud le allanó el camino de descenso.</a:t>
            </a:r>
            <a:endParaRPr kumimoji="0" lang="es-CO" sz="28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2194566"/>
            <a:ext cx="4968552" cy="4327839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z="1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fld>
            <a:endParaRPr lang="es-CO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00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43626" y="4653136"/>
            <a:ext cx="5456748" cy="13849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Pedro</a:t>
            </a:r>
            <a:r>
              <a:rPr lang="es-CO" sz="2800" b="1" dirty="0">
                <a:ln>
                  <a:solidFill>
                    <a:schemeClr val="bg2"/>
                  </a:solidFill>
                </a:ln>
                <a:latin typeface="Arial Narrow" panose="020B0606020202030204" pitchFamily="34" charset="0"/>
              </a:rPr>
              <a:t> </a:t>
            </a:r>
            <a:r>
              <a:rPr lang="es-CO" sz="2800" b="1" i="1" dirty="0">
                <a:ln>
                  <a:solidFill>
                    <a:schemeClr val="bg2"/>
                  </a:solidFill>
                </a:ln>
                <a:latin typeface="Arial Narrow" panose="020B0606020202030204" pitchFamily="34" charset="0"/>
              </a:rPr>
              <a:t>“…se había colocado en el terreno del enemigo, y había caído fácil presa de la tentación”. </a:t>
            </a:r>
            <a:r>
              <a:rPr lang="es-CO" sz="2800" b="1" i="1" dirty="0">
                <a:ln>
                  <a:solidFill>
                    <a:srgbClr val="3333FF"/>
                  </a:solidFill>
                </a:ln>
                <a:solidFill>
                  <a:srgbClr val="3333FF"/>
                </a:solidFill>
                <a:latin typeface="Arial Narrow" panose="020B0606020202030204" pitchFamily="34" charset="0"/>
              </a:rPr>
              <a:t>DTG 658.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95736" y="983630"/>
            <a:ext cx="4752528" cy="95410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</a:rPr>
              <a:t>El tercer paso: Pedro se asoció con los enemigos de Dios.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871700" y="2664494"/>
            <a:ext cx="54006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b="1" dirty="0">
                <a:ln>
                  <a:solidFill>
                    <a:schemeClr val="bg2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“Pedro… </a:t>
            </a:r>
            <a:r>
              <a:rPr lang="es-CO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estaba sentado con los alguaciles</a:t>
            </a:r>
            <a:r>
              <a:rPr lang="es-CO" sz="2800" b="1" dirty="0">
                <a:ln>
                  <a:solidFill>
                    <a:schemeClr val="bg2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, calentándose al fuego”. </a:t>
            </a:r>
            <a:r>
              <a:rPr lang="es-CO" sz="2800" b="1" dirty="0">
                <a:ln>
                  <a:solidFill>
                    <a:srgbClr val="3333FF"/>
                  </a:solidFill>
                </a:ln>
                <a:solidFill>
                  <a:srgbClr val="3333FF"/>
                </a:solidFill>
                <a:latin typeface="Georgia" panose="02040502050405020303" pitchFamily="18" charset="0"/>
              </a:rPr>
              <a:t>Marcos 14:54.</a:t>
            </a:r>
            <a:endParaRPr lang="es-CO" sz="2800" b="1" kern="0" dirty="0">
              <a:ln>
                <a:solidFill>
                  <a:srgbClr val="3333FF"/>
                </a:solidFill>
              </a:ln>
              <a:solidFill>
                <a:srgbClr val="3333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z="1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fld>
            <a:endParaRPr lang="es-CO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9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C00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871700" y="1375608"/>
            <a:ext cx="5400600" cy="1477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i="1" dirty="0">
                <a:ln w="19050"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“El que anda con sabios, sabio será;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i="1" dirty="0">
                <a:ln w="19050"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 Mas el que se junta con necios será quebrantado</a:t>
            </a:r>
            <a:r>
              <a:rPr lang="es-CO" sz="3000" i="1" dirty="0">
                <a:ln w="19050">
                  <a:solidFill>
                    <a:schemeClr val="bg2"/>
                  </a:solidFill>
                </a:ln>
                <a:solidFill>
                  <a:srgbClr val="202020"/>
                </a:solidFill>
                <a:latin typeface="Arial Narrow" panose="020B0606020202030204" pitchFamily="34" charset="0"/>
              </a:rPr>
              <a:t>”</a:t>
            </a:r>
            <a:r>
              <a:rPr lang="es-CO" sz="3000" i="1" dirty="0">
                <a:ln w="19050">
                  <a:solidFill>
                    <a:schemeClr val="bg1"/>
                  </a:solidFill>
                </a:ln>
                <a:solidFill>
                  <a:srgbClr val="202020"/>
                </a:solidFill>
                <a:latin typeface="Arial" panose="020B0604020202020204" pitchFamily="34" charset="0"/>
              </a:rPr>
              <a:t>.</a:t>
            </a:r>
            <a:r>
              <a:rPr lang="es-CO" sz="3000" i="1" dirty="0">
                <a:ln w="19050">
                  <a:solidFill>
                    <a:schemeClr val="tx1"/>
                  </a:solidFill>
                </a:ln>
                <a:solidFill>
                  <a:srgbClr val="202020"/>
                </a:solidFill>
                <a:latin typeface="Arial" panose="020B0604020202020204" pitchFamily="34" charset="0"/>
              </a:rPr>
              <a:t> </a:t>
            </a:r>
            <a:r>
              <a:rPr lang="es-CO" sz="3000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Proverbios 13:20.</a:t>
            </a:r>
            <a:endParaRPr kumimoji="0" lang="es-ES" sz="3000" i="1" u="none" strike="noStrike" kern="0" cap="none" spc="50" normalizeH="0" baseline="0" noProof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54687" y="3517845"/>
            <a:ext cx="5634626" cy="22467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i="1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“Las compañías elegidas por los obreros determinan su destino para este mundo y para el venidero. </a:t>
            </a:r>
            <a:r>
              <a:rPr lang="es-CO" sz="2800" i="1" dirty="0">
                <a:ln w="19050"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... Las malas compañías deterioran el carácter; minan los buenos principios”. </a:t>
            </a:r>
            <a:r>
              <a:rPr lang="es-CO" sz="2800" i="1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Test. Selectos 3:394.</a:t>
            </a:r>
            <a:endParaRPr kumimoji="0" lang="es-ES" sz="3200" i="1" u="none" strike="noStrike" kern="0" cap="none" spc="50" normalizeH="0" baseline="0" noProof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400" b="1" smtClean="0"/>
              <a:pPr>
                <a:defRPr/>
              </a:pPr>
              <a:t>9</a:t>
            </a:fld>
            <a:endParaRPr lang="es-ES" alt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32159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C00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27784" y="1343670"/>
            <a:ext cx="3888432" cy="1015663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Contrario fue el ejemplo y el consejo de Pablo.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475657" y="3260591"/>
            <a:ext cx="6192687" cy="224676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“Pero endureciéndose algunos y no creyendo, maldiciendo el Camino delante de la multitud,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se apartó 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Pablo de ellos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y separó 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a los discípulos. </a:t>
            </a:r>
            <a:r>
              <a:rPr lang="es-CO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Hechos 19:9.  </a:t>
            </a:r>
            <a:r>
              <a:rPr lang="es-CO" sz="2800" kern="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Véase también Romanos 16:17 y 2 Tesalonicenses 3:6. 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400" b="1" smtClean="0"/>
              <a:pPr>
                <a:defRPr/>
              </a:pPr>
              <a:t>10</a:t>
            </a:fld>
            <a:endParaRPr lang="es-ES" altLang="es-CO" b="1" dirty="0"/>
          </a:p>
        </p:txBody>
      </p:sp>
    </p:spTree>
    <p:extLst>
      <p:ext uri="{BB962C8B-B14F-4D97-AF65-F5344CB8AC3E}">
        <p14:creationId xmlns:p14="http://schemas.microsoft.com/office/powerpoint/2010/main" val="27413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20" y="2420888"/>
            <a:ext cx="4071559" cy="354265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19672" y="2420888"/>
            <a:ext cx="5904656" cy="1815882"/>
          </a:xfrm>
          <a:prstGeom prst="rect">
            <a:avLst/>
          </a:prstGeom>
          <a:solidFill>
            <a:srgbClr val="FFFF99"/>
          </a:solidFill>
          <a:ln w="9525" cap="rnd" cmpd="sng" algn="ctr">
            <a:solidFill>
              <a:srgbClr val="E84574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0" cap="none" spc="0" normalizeH="0" baseline="0" noProof="0" dirty="0">
                <a:ln>
                  <a:solidFill>
                    <a:srgbClr val="4C0000"/>
                  </a:solidFill>
                </a:ln>
                <a:solidFill>
                  <a:srgbClr val="420000"/>
                </a:solidFill>
                <a:effectLst/>
                <a:uLnTx/>
                <a:uFillTx/>
                <a:latin typeface="Arial Narrow" panose="020B0606020202030204" pitchFamily="34" charset="0"/>
              </a:rPr>
              <a:t>Pedro empezó dejando de orar y terminó de una manera que ni siquiera imaginó.</a:t>
            </a:r>
            <a:r>
              <a:rPr kumimoji="0" lang="es-CO" sz="2800" b="1" i="0" u="none" strike="noStrike" kern="0" cap="none" spc="0" normalizeH="0" noProof="0" dirty="0">
                <a:ln>
                  <a:solidFill>
                    <a:srgbClr val="4C0000"/>
                  </a:solidFill>
                </a:ln>
                <a:solidFill>
                  <a:srgbClr val="420000"/>
                </a:solidFill>
                <a:effectLst/>
                <a:uLnTx/>
                <a:uFillTx/>
                <a:latin typeface="Arial Narrow" panose="020B0606020202030204" pitchFamily="34" charset="0"/>
              </a:rPr>
              <a:t> Negó al Señor, lo negó con juramento y finalmente lo negó con maldición.</a:t>
            </a:r>
            <a:endParaRPr kumimoji="0" lang="es-CO" sz="2800" b="1" i="0" u="none" strike="noStrike" kern="0" cap="none" spc="0" normalizeH="0" baseline="0" noProof="0" dirty="0">
              <a:ln>
                <a:solidFill>
                  <a:srgbClr val="4C0000"/>
                </a:solidFill>
              </a:ln>
              <a:solidFill>
                <a:srgbClr val="42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09391" y="829161"/>
            <a:ext cx="3525219" cy="101566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000" b="1" kern="0" dirty="0">
                <a:ln>
                  <a:solidFill>
                    <a:srgbClr val="FFFF66"/>
                  </a:solidFill>
                </a:ln>
                <a:solidFill>
                  <a:srgbClr val="FFFF66"/>
                </a:solidFill>
                <a:latin typeface="Arial Narrow" panose="020B0606020202030204" pitchFamily="34" charset="0"/>
              </a:rPr>
              <a:t>El cuarto paso: Pedro niega a Jesús.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835696" y="4564285"/>
            <a:ext cx="5472608" cy="13849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“Entonces él comenzó a maldecir, y a jurar: No conozco a este hombre”.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Marcos 14:71. </a:t>
            </a:r>
            <a:endParaRPr kumimoji="0" lang="es-CO" sz="28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400" b="1" smtClean="0"/>
              <a:pPr>
                <a:defRPr/>
              </a:pPr>
              <a:t>11</a:t>
            </a:fld>
            <a:endParaRPr lang="es-ES" altLang="es-CO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66FF33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381668" y="1447616"/>
            <a:ext cx="6408713" cy="14773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Similar le ocurrió al salmista David. Aunque en circunstancias distintas, la esencia del pecado siempre es la misma.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403648" y="3789040"/>
            <a:ext cx="6336704" cy="1815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b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latin typeface="Arial Narrow" panose="020B0606020202030204" pitchFamily="34" charset="0"/>
              </a:rPr>
              <a:t>“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Tan pronto como Satanás pueda separar el alma de Dios</a:t>
            </a:r>
            <a:r>
              <a:rPr lang="es-CO" sz="2800" b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latin typeface="Arial Narrow" panose="020B0606020202030204" pitchFamily="34" charset="0"/>
              </a:rPr>
              <a:t>, la única fuente de fortaleza, procurará despertar los deseos impíos de la naturaleza carnal del hombre”. </a:t>
            </a:r>
            <a:r>
              <a:rPr lang="es-CO" sz="28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 y P 776.</a:t>
            </a:r>
            <a:r>
              <a:rPr lang="es-CO" sz="2800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s-CO" sz="2800" b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b="1" smtClean="0"/>
              <a:pPr>
                <a:defRPr/>
              </a:pPr>
              <a:t>12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09820180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000FF"/>
            </a:gs>
            <a:gs pos="34000">
              <a:schemeClr val="bg2">
                <a:lumMod val="95000"/>
                <a:lumOff val="5000"/>
              </a:schemeClr>
            </a:gs>
            <a:gs pos="91000">
              <a:srgbClr val="24370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284984"/>
            <a:ext cx="4170387" cy="256639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213737" y="1340768"/>
            <a:ext cx="4716525" cy="101566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¿Cómo pudo Satanás separar el alma de David, de Dios?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024717" y="3212976"/>
            <a:ext cx="5094566" cy="26776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800" b="1" i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latin typeface="Arial Narrow" panose="020B0606020202030204" pitchFamily="34" charset="0"/>
              </a:rPr>
              <a:t>“Pero </a:t>
            </a:r>
            <a:r>
              <a:rPr lang="es-CO" sz="2800" b="1" i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cuando él (David) </a:t>
            </a:r>
            <a:r>
              <a:rPr lang="es-CO" sz="28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estaba cómodo, tranquilo y seguro de sí mismo</a:t>
            </a:r>
            <a:r>
              <a:rPr lang="es-CO" sz="2800" b="1" i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latin typeface="Arial Narrow" panose="020B0606020202030204" pitchFamily="34" charset="0"/>
              </a:rPr>
              <a:t>, se separó de Dios, cedió a las tentaciones de Satanás, y atrajo sobre su alma la mancha de la culpabilidad”. </a:t>
            </a:r>
            <a:r>
              <a:rPr lang="es-CO" sz="28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 y P 776.</a:t>
            </a:r>
            <a:r>
              <a:rPr lang="es-CO" sz="2800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s-CO" sz="2800" b="1" i="1" kern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b="1" smtClean="0"/>
              <a:pPr>
                <a:defRPr/>
              </a:pPr>
              <a:t>13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2320687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1000">
              <a:schemeClr val="accent2">
                <a:lumMod val="50000"/>
              </a:schemeClr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945" y="3908661"/>
            <a:ext cx="5048110" cy="240065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13737" y="620688"/>
            <a:ext cx="4716525" cy="10464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¡Cuando estaba cómodo!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Así le ocurrió a Pedro.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86273" y="1899989"/>
            <a:ext cx="5371454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1" u="none" strike="noStrike" kern="0" cap="none" spc="0" normalizeH="0" baseline="0" noProof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“Vino otra vez y los halló durmiendo, porque los ojos de ellos estaban cargados de sueño”. </a:t>
            </a:r>
            <a:r>
              <a:rPr kumimoji="0" lang="es-CO" sz="2800" b="1" i="1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Mateo 26:43.</a:t>
            </a:r>
            <a:r>
              <a:rPr kumimoji="0" lang="es-CO" sz="2800" b="0" i="1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endParaRPr kumimoji="0" lang="es-CO" sz="2800" b="1" i="1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385311" y="3908662"/>
            <a:ext cx="2610625" cy="240065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Era más cómodo quedarse durmiendo que arrodillarse y orar.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788024" y="3908663"/>
            <a:ext cx="2999821" cy="240065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0" i="0" u="none" strike="noStrike" kern="0" cap="none" spc="0" normalizeH="0" baseline="0" noProof="0" dirty="0">
                <a:ln w="19050">
                  <a:solidFill>
                    <a:schemeClr val="bg2"/>
                  </a:solidFill>
                </a:ln>
                <a:solidFill>
                  <a:schemeClr val="bg2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Definitivamente es peligroso dormir cuando deberíamos estar velando en oración.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b="1" smtClean="0"/>
              <a:pPr>
                <a:defRPr/>
              </a:pPr>
              <a:t>14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2620466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2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383" y="2276872"/>
            <a:ext cx="1979235" cy="431473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37774" y="911622"/>
            <a:ext cx="4068452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Recordemos siempre la advertencia de Jesús.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67545" y="2636912"/>
            <a:ext cx="2864926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CO" sz="36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“Orad que no entréis en tentación”. </a:t>
            </a:r>
            <a:r>
              <a:rPr lang="es-CO" sz="3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Lucas 22:40 </a:t>
            </a:r>
            <a:endParaRPr lang="es-CO" sz="3600" b="1" i="1" dirty="0">
              <a:ln>
                <a:solidFill>
                  <a:sysClr val="windowText" lastClr="000000"/>
                </a:solidFill>
              </a:ln>
              <a:solidFill>
                <a:srgbClr val="3333FF"/>
              </a:solidFill>
              <a:effectLst>
                <a:glow>
                  <a:schemeClr val="bg1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811531" y="2636912"/>
            <a:ext cx="2864926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es-CO" sz="3200" b="1" dirty="0">
                <a:ln w="3175">
                  <a:solidFill>
                    <a:srgbClr val="000000"/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</a:rPr>
              <a:t>Nótese que la oración debe ser preventiva, no apenas en el momento que la tentación asalta.</a:t>
            </a:r>
            <a:endParaRPr lang="es-CO" sz="3200" b="1" dirty="0">
              <a:ln w="3175">
                <a:solidFill>
                  <a:srgbClr val="000000"/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400" b="1" smtClean="0"/>
              <a:pPr>
                <a:defRPr/>
              </a:pPr>
              <a:t>15</a:t>
            </a:fld>
            <a:endParaRPr lang="es-ES" altLang="es-CO" b="1" dirty="0"/>
          </a:p>
        </p:txBody>
      </p:sp>
    </p:spTree>
    <p:extLst>
      <p:ext uri="{BB962C8B-B14F-4D97-AF65-F5344CB8AC3E}">
        <p14:creationId xmlns:p14="http://schemas.microsoft.com/office/powerpoint/2010/main" val="18497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2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67544" y="4653136"/>
            <a:ext cx="2952328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Dios nos ayude a alcanzar la promesa.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36585" y="404664"/>
            <a:ext cx="765085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dirty="0">
                <a:ln w="3175">
                  <a:solidFill>
                    <a:schemeClr val="bg2"/>
                  </a:solidFill>
                </a:ln>
                <a:solidFill>
                  <a:schemeClr val="bg2"/>
                </a:solidFill>
                <a:latin typeface="Georgia" panose="02040502050405020303" pitchFamily="18" charset="0"/>
              </a:rPr>
              <a:t>“Bienaventurado el varón que soporta la tentación; </a:t>
            </a:r>
            <a:r>
              <a:rPr lang="es-CO" sz="3200" dirty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porque cuando haya resistido la prueba, </a:t>
            </a:r>
            <a:r>
              <a:rPr lang="es-CO" sz="3200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recibirá la corona de vida, que Dios ha prometido a los que le aman</a:t>
            </a:r>
            <a:r>
              <a:rPr lang="es-CO" sz="3200" dirty="0">
                <a:ln w="3175">
                  <a:solidFill>
                    <a:schemeClr val="bg2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”.</a:t>
            </a:r>
            <a:r>
              <a:rPr lang="es-CO" sz="3200" dirty="0">
                <a:ln w="3175">
                  <a:noFill/>
                </a:ln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s-CO" sz="3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Santiago 1:12</a:t>
            </a:r>
            <a:r>
              <a:rPr lang="es-CO" sz="3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es-CO" sz="3200" b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45" y="3088423"/>
            <a:ext cx="4472531" cy="3364913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z="1400" b="1" smtClean="0"/>
              <a:pPr>
                <a:defRPr/>
              </a:pPr>
              <a:t>16</a:t>
            </a:fld>
            <a:endParaRPr lang="es-ES" altLang="es-CO" b="1" dirty="0"/>
          </a:p>
        </p:txBody>
      </p:sp>
    </p:spTree>
    <p:extLst>
      <p:ext uri="{BB962C8B-B14F-4D97-AF65-F5344CB8AC3E}">
        <p14:creationId xmlns:p14="http://schemas.microsoft.com/office/powerpoint/2010/main" val="356490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Reflejos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on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2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Lápices de ce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ápices de cera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ápices de cera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4614</TotalTime>
  <Words>841</Words>
  <Application>Microsoft Office PowerPoint</Application>
  <PresentationFormat>Presentación en pantalla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16</vt:i4>
      </vt:variant>
    </vt:vector>
  </HeadingPairs>
  <TitlesOfParts>
    <vt:vector size="33" baseType="lpstr">
      <vt:lpstr>Aharoni</vt:lpstr>
      <vt:lpstr>Arial</vt:lpstr>
      <vt:lpstr>Arial Narrow</vt:lpstr>
      <vt:lpstr>Calibri</vt:lpstr>
      <vt:lpstr>Calibri Light</vt:lpstr>
      <vt:lpstr>Century Gothic</vt:lpstr>
      <vt:lpstr>Comic Sans MS</vt:lpstr>
      <vt:lpstr>Georgia</vt:lpstr>
      <vt:lpstr>Tahoma</vt:lpstr>
      <vt:lpstr>Vijaya</vt:lpstr>
      <vt:lpstr>Wingdings</vt:lpstr>
      <vt:lpstr>Wingdings 3</vt:lpstr>
      <vt:lpstr>1_Reflejos</vt:lpstr>
      <vt:lpstr>Ion</vt:lpstr>
      <vt:lpstr>2_Celestial</vt:lpstr>
      <vt:lpstr>Lápices de cera</vt:lpstr>
      <vt:lpstr>1_Celestial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Familia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Ignacio</dc:creator>
  <cp:lastModifiedBy>Usuario de Windows</cp:lastModifiedBy>
  <cp:revision>548</cp:revision>
  <dcterms:created xsi:type="dcterms:W3CDTF">2009-03-07T23:04:47Z</dcterms:created>
  <dcterms:modified xsi:type="dcterms:W3CDTF">2022-08-25T21:09:38Z</dcterms:modified>
</cp:coreProperties>
</file>