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3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4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5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6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5" r:id="rId1"/>
    <p:sldMasterId id="2147483973" r:id="rId2"/>
    <p:sldMasterId id="2147483986" r:id="rId3"/>
    <p:sldMasterId id="2147484004" r:id="rId4"/>
    <p:sldMasterId id="2147484022" r:id="rId5"/>
    <p:sldMasterId id="2147484034" r:id="rId6"/>
    <p:sldMasterId id="2147484052" r:id="rId7"/>
  </p:sldMasterIdLst>
  <p:notesMasterIdLst>
    <p:notesMasterId r:id="rId31"/>
  </p:notesMasterIdLst>
  <p:sldIdLst>
    <p:sldId id="311" r:id="rId8"/>
    <p:sldId id="257" r:id="rId9"/>
    <p:sldId id="284" r:id="rId10"/>
    <p:sldId id="265" r:id="rId11"/>
    <p:sldId id="289" r:id="rId12"/>
    <p:sldId id="270" r:id="rId13"/>
    <p:sldId id="277" r:id="rId14"/>
    <p:sldId id="297" r:id="rId15"/>
    <p:sldId id="312" r:id="rId16"/>
    <p:sldId id="313" r:id="rId17"/>
    <p:sldId id="300" r:id="rId18"/>
    <p:sldId id="314" r:id="rId19"/>
    <p:sldId id="315" r:id="rId20"/>
    <p:sldId id="279" r:id="rId21"/>
    <p:sldId id="321" r:id="rId22"/>
    <p:sldId id="320" r:id="rId23"/>
    <p:sldId id="325" r:id="rId24"/>
    <p:sldId id="291" r:id="rId25"/>
    <p:sldId id="319" r:id="rId26"/>
    <p:sldId id="322" r:id="rId27"/>
    <p:sldId id="323" r:id="rId28"/>
    <p:sldId id="318" r:id="rId29"/>
    <p:sldId id="324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6DFFFF"/>
    <a:srgbClr val="00FFFF"/>
    <a:srgbClr val="990000"/>
    <a:srgbClr val="66FF99"/>
    <a:srgbClr val="034312"/>
    <a:srgbClr val="0000CC"/>
    <a:srgbClr val="8A6900"/>
    <a:srgbClr val="3A2B00"/>
    <a:srgbClr val="604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456" autoAdjust="0"/>
    <p:restoredTop sz="94660"/>
  </p:normalViewPr>
  <p:slideViewPr>
    <p:cSldViewPr snapToGrid="0">
      <p:cViewPr varScale="1">
        <p:scale>
          <a:sx n="72" d="100"/>
          <a:sy n="72" d="100"/>
        </p:scale>
        <p:origin x="100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tableStyles" Target="tableStyles.xml"/><Relationship Id="rId8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EC37F9-E043-4EF9-8F9A-3F910F2ADE25}" type="datetimeFigureOut">
              <a:rPr lang="es-CO" smtClean="0"/>
              <a:t>20/02/2019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959EAF-5113-4A1F-93C3-C9B9C5656EE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83508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170432-2074-4F8D-A533-D6E10F908B9E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957624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4AD4AD-750B-4B85-B2A8-923F94B1E467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0612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4E1321-5555-498B-B108-A4E1FA8719F7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4064887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31BAB4-D1E2-44CA-9ED4-32D76E540AFE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761819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977215-752F-4259-83A6-5D6946246C3A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860680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17F8AD-4ECC-49CE-846B-8E81757E2239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911019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E22FF1-E7AE-4B11-A531-EEE3F0A4DA36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803073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5919BD-6361-48EB-AE6C-7D40FA569398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488017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69504F-8A10-4C3E-9FFB-CF208C17CD07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78494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17F8AD-4ECC-49CE-846B-8E81757E2239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657759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17F8AD-4ECC-49CE-846B-8E81757E2239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363169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17F8AD-4ECC-49CE-846B-8E81757E2239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915181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17F8AD-4ECC-49CE-846B-8E81757E2239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5580018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17F8AD-4ECC-49CE-846B-8E81757E2239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822422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17F8AD-4ECC-49CE-846B-8E81757E2239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3356975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06D1F3-2D03-4F46-8F34-9C8CF090D1E1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8723647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3D1AFB-3E89-42B2-8EA0-E7935C3DF2A2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736896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6007 w 5184"/>
                  <a:gd name="T3" fmla="*/ 3159 h 3159"/>
                  <a:gd name="T4" fmla="*/ 6007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652 w 556"/>
                  <a:gd name="T5" fmla="*/ 3159 h 3159"/>
                  <a:gd name="T6" fmla="*/ 652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s-ES">
                <a:solidFill>
                  <a:srgbClr val="FFFFFF"/>
                </a:solidFill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99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99 w 251"/>
                <a:gd name="T7" fmla="*/ 12 h 12"/>
                <a:gd name="T8" fmla="*/ 299 w 251"/>
                <a:gd name="T9" fmla="*/ 0 h 12"/>
                <a:gd name="T10" fmla="*/ 299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CO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2147483646 w 251"/>
                <a:gd name="T5" fmla="*/ 12 h 12"/>
                <a:gd name="T6" fmla="*/ 2147483646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CO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5498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5498 w 4724"/>
                  <a:gd name="T7" fmla="*/ 12 h 12"/>
                  <a:gd name="T8" fmla="*/ 5498 w 4724"/>
                  <a:gd name="T9" fmla="*/ 0 h 12"/>
                  <a:gd name="T10" fmla="*/ 5498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s-ES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34832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s-ES" noProof="0"/>
              <a:t>Haga clic para cambiar el estilo de título	</a:t>
            </a:r>
          </a:p>
        </p:txBody>
      </p:sp>
      <p:sp>
        <p:nvSpPr>
          <p:cNvPr id="34833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s-ES" noProof="0"/>
              <a:t>Haga clic para modificar el estilo de subtítulo del patrón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170432-2074-4F8D-A533-D6E10F908B9E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285120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AD4AD-750B-4B85-B2A8-923F94B1E467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3633477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E1321-5555-498B-B108-A4E1FA8719F7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111796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1BAB4-D1E2-44CA-9ED4-32D76E540AFE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2673564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77215-752F-4259-83A6-5D6946246C3A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1614631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4CE56A-1678-4572-8E6A-852CD33077AB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4267428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22FF1-E7AE-4B11-A531-EEE3F0A4DA36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835577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919BD-6361-48EB-AE6C-7D40FA569398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2135634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9504F-8A10-4C3E-9FFB-CF208C17CD07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3273508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06D1F3-2D03-4F46-8F34-9C8CF090D1E1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5773169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D1AFB-3E89-42B2-8EA0-E7935C3DF2A2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2262442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914900" y="1981200"/>
            <a:ext cx="36957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914900" y="4114800"/>
            <a:ext cx="36957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9610B3-F9A0-4FA8-B946-106DABB31BCA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4867704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Title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775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973" y="1964267"/>
            <a:ext cx="5714228" cy="2421464"/>
          </a:xfrm>
        </p:spPr>
        <p:txBody>
          <a:bodyPr anchor="b">
            <a:normAutofit/>
          </a:bodyPr>
          <a:lstStyle>
            <a:lvl1pPr algn="r">
              <a:defRPr sz="4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973" y="4385733"/>
            <a:ext cx="5714228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52311" y="5870576"/>
            <a:ext cx="1212173" cy="377825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973" y="5870576"/>
            <a:ext cx="3932137" cy="377825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0685" y="5870576"/>
            <a:ext cx="417516" cy="377825"/>
          </a:xfrm>
        </p:spPr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423214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410640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3308581"/>
            <a:ext cx="77724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4777381"/>
            <a:ext cx="777240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876128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2142068"/>
            <a:ext cx="3813048" cy="3649134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6553" y="2142068"/>
            <a:ext cx="3813048" cy="3649133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700880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480" y="2218267"/>
            <a:ext cx="354060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1120" y="2218267"/>
            <a:ext cx="35184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6552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185531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9601"/>
            <a:ext cx="7772400" cy="145626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4969681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12597081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718" y="1557868"/>
            <a:ext cx="2862910" cy="1439332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144" y="609601"/>
            <a:ext cx="4627975" cy="5181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718" y="2997200"/>
            <a:ext cx="2862910" cy="184573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18917665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128" y="1735672"/>
            <a:ext cx="4097204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29200" y="914400"/>
            <a:ext cx="3200400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 dirty="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2128" y="3107272"/>
            <a:ext cx="4097204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4342059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732865"/>
            <a:ext cx="7772400" cy="566738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4401" y="932112"/>
            <a:ext cx="685800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5299603"/>
            <a:ext cx="77724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9325420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609602"/>
            <a:ext cx="7772399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4343400"/>
            <a:ext cx="7772399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2851475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88671" y="3352800"/>
            <a:ext cx="6876133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2266" y="4343400"/>
            <a:ext cx="77724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1700145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91648"/>
            <a:ext cx="7772401" cy="1468800"/>
          </a:xfrm>
        </p:spPr>
        <p:txBody>
          <a:bodyPr anchor="b">
            <a:normAutofit/>
          </a:bodyPr>
          <a:lstStyle>
            <a:lvl1pPr algn="l">
              <a:defRPr sz="2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60448"/>
            <a:ext cx="7772402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8811816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200" y="3886200"/>
            <a:ext cx="7772401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75200"/>
            <a:ext cx="7772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3598926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40" y="609602"/>
            <a:ext cx="7772401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440" y="3505200"/>
            <a:ext cx="777240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439" y="4343400"/>
            <a:ext cx="777240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3283963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5165661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2978" y="609600"/>
            <a:ext cx="1676621" cy="5181601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990184" cy="5181600"/>
          </a:xfrm>
        </p:spPr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0692256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Title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775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973" y="1964267"/>
            <a:ext cx="5714228" cy="2421464"/>
          </a:xfrm>
        </p:spPr>
        <p:txBody>
          <a:bodyPr anchor="b">
            <a:normAutofit/>
          </a:bodyPr>
          <a:lstStyle>
            <a:lvl1pPr algn="r">
              <a:defRPr sz="4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973" y="4385733"/>
            <a:ext cx="5714228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52311" y="5870576"/>
            <a:ext cx="1212173" cy="377825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973" y="5870576"/>
            <a:ext cx="3932137" cy="377825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0685" y="5870576"/>
            <a:ext cx="417516" cy="377825"/>
          </a:xfrm>
        </p:spPr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060705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75365626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3308581"/>
            <a:ext cx="77724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4777381"/>
            <a:ext cx="777240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94721798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2142068"/>
            <a:ext cx="3813048" cy="3649134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6553" y="2142068"/>
            <a:ext cx="3813048" cy="3649133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08711602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480" y="2218267"/>
            <a:ext cx="354060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1120" y="2218267"/>
            <a:ext cx="35184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6552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22545782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9601"/>
            <a:ext cx="7772400" cy="145626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6824946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19282989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718" y="1557868"/>
            <a:ext cx="2862910" cy="1439332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144" y="609601"/>
            <a:ext cx="4627975" cy="5181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718" y="2997200"/>
            <a:ext cx="2862910" cy="184573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74125423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128" y="1735672"/>
            <a:ext cx="4097204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29200" y="914400"/>
            <a:ext cx="3200400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 dirty="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2128" y="3107272"/>
            <a:ext cx="4097204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1050514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732865"/>
            <a:ext cx="7772400" cy="566738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4401" y="932112"/>
            <a:ext cx="685800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5299603"/>
            <a:ext cx="77724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7716440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609602"/>
            <a:ext cx="7772399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4343400"/>
            <a:ext cx="7772399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4684482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88671" y="3352800"/>
            <a:ext cx="6876133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2266" y="4343400"/>
            <a:ext cx="77724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93600822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91648"/>
            <a:ext cx="7772401" cy="1468800"/>
          </a:xfrm>
        </p:spPr>
        <p:txBody>
          <a:bodyPr anchor="b">
            <a:normAutofit/>
          </a:bodyPr>
          <a:lstStyle>
            <a:lvl1pPr algn="l">
              <a:defRPr sz="2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60448"/>
            <a:ext cx="7772402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8859244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200" y="3886200"/>
            <a:ext cx="7772401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75200"/>
            <a:ext cx="7772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13645082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40" y="609602"/>
            <a:ext cx="7772401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440" y="3505200"/>
            <a:ext cx="777240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439" y="4343400"/>
            <a:ext cx="777240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12486668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73741906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2978" y="609600"/>
            <a:ext cx="1676621" cy="5181601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990184" cy="5181600"/>
          </a:xfrm>
        </p:spPr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2844430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s-ES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7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8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grpSp>
          <p:nvGrpSpPr>
            <p:cNvPr id="9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1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2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3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4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</p:grpSp>
      </p:grpSp>
      <p:grpSp>
        <p:nvGrpSpPr>
          <p:cNvPr id="15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7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8" name="Freeform 21"/>
            <p:cNvSpPr>
              <a:spLocks/>
            </p:cNvSpPr>
            <p:nvPr userDrawn="1"/>
          </p:nvSpPr>
          <p:spPr bwMode="auto">
            <a:xfrm rot="7320404">
              <a:off x="5000" y="2913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grpSp>
          <p:nvGrpSpPr>
            <p:cNvPr id="19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9" cy="667"/>
              <a:chOff x="4986" y="2752"/>
              <a:chExt cx="469" cy="667"/>
            </a:xfrm>
          </p:grpSpPr>
          <p:sp>
            <p:nvSpPr>
              <p:cNvPr id="20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1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2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3" name="Freeform 26"/>
              <p:cNvSpPr>
                <a:spLocks/>
              </p:cNvSpPr>
              <p:nvPr userDrawn="1"/>
            </p:nvSpPr>
            <p:spPr bwMode="auto">
              <a:xfrm rot="7320404">
                <a:off x="5364" y="2873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4" name="Freeform 27"/>
              <p:cNvSpPr>
                <a:spLocks/>
              </p:cNvSpPr>
              <p:nvPr userDrawn="1"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</p:grpSp>
      </p:grpSp>
      <p:sp>
        <p:nvSpPr>
          <p:cNvPr id="25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26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s-ES"/>
              <a:t>Haga clic para cambiar el estilo de título	</a:t>
            </a:r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2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F93CB-DF27-4371-8D05-4C2BA7882F3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9024281"/>
      </p:ext>
    </p:extLst>
  </p:cSld>
  <p:clrMapOvr>
    <a:masterClrMapping/>
  </p:clrMapOvr>
  <p:transition spd="slow">
    <p:wipe dir="r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8DD229-7271-4404-BF80-ABB9DB0273D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8634271"/>
      </p:ext>
    </p:extLst>
  </p:cSld>
  <p:clrMapOvr>
    <a:masterClrMapping/>
  </p:clrMapOvr>
  <p:transition spd="slow">
    <p:wipe dir="r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56606A-1C22-4E01-B697-C0D77351AF4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6400240"/>
      </p:ext>
    </p:extLst>
  </p:cSld>
  <p:clrMapOvr>
    <a:masterClrMapping/>
  </p:clrMapOvr>
  <p:transition spd="slow">
    <p:wipe dir="r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8BF0D3-D3AF-479A-8A04-7E67032614E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8385603"/>
      </p:ext>
    </p:extLst>
  </p:cSld>
  <p:clrMapOvr>
    <a:masterClrMapping/>
  </p:clrMapOvr>
  <p:transition spd="slow">
    <p:wipe dir="r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B07880-6AF3-416A-A6C3-D2C864DDD38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504795"/>
      </p:ext>
    </p:extLst>
  </p:cSld>
  <p:clrMapOvr>
    <a:masterClrMapping/>
  </p:clrMapOvr>
  <p:transition spd="slow">
    <p:wipe dir="r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4C5A9D-3872-4D00-A1D3-35FCE5D8433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583029"/>
      </p:ext>
    </p:extLst>
  </p:cSld>
  <p:clrMapOvr>
    <a:masterClrMapping/>
  </p:clrMapOvr>
  <p:transition spd="slow">
    <p:wipe dir="r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BDCC7A-5452-4D4D-8DB9-24ABBFEC267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5692141"/>
      </p:ext>
    </p:extLst>
  </p:cSld>
  <p:clrMapOvr>
    <a:masterClrMapping/>
  </p:clrMapOvr>
  <p:transition spd="slow">
    <p:wipe dir="r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634C75-B10D-4C13-BEB8-5A0CD3B4F98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7823750"/>
      </p:ext>
    </p:extLst>
  </p:cSld>
  <p:clrMapOvr>
    <a:masterClrMapping/>
  </p:clrMapOvr>
  <p:transition spd="slow">
    <p:wipe dir="r"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1C877F-C044-45DA-90E0-D472CA2A0AF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2316287"/>
      </p:ext>
    </p:extLst>
  </p:cSld>
  <p:clrMapOvr>
    <a:masterClrMapping/>
  </p:clrMapOvr>
  <p:transition spd="slow">
    <p:wipe dir="r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0AEAEC-43A6-40FC-BC76-4830DA8160B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977958"/>
      </p:ext>
    </p:extLst>
  </p:cSld>
  <p:clrMapOvr>
    <a:masterClrMapping/>
  </p:clrMapOvr>
  <p:transition spd="slow">
    <p:wipe dir="r"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571FA7-FCE9-439F-B02F-2039A9E3183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8209812"/>
      </p:ext>
    </p:extLst>
  </p:cSld>
  <p:clrMapOvr>
    <a:masterClrMapping/>
  </p:clrMapOvr>
  <p:transition spd="slow">
    <p:wipe dir="r"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Title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775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973" y="1964267"/>
            <a:ext cx="5714228" cy="2421464"/>
          </a:xfrm>
        </p:spPr>
        <p:txBody>
          <a:bodyPr anchor="b">
            <a:normAutofit/>
          </a:bodyPr>
          <a:lstStyle>
            <a:lvl1pPr algn="r">
              <a:defRPr sz="4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973" y="4385733"/>
            <a:ext cx="5714228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52311" y="5870576"/>
            <a:ext cx="1212173" cy="377825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973" y="5870576"/>
            <a:ext cx="3932137" cy="377825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0685" y="5870576"/>
            <a:ext cx="417516" cy="377825"/>
          </a:xfrm>
        </p:spPr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90309256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10231868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3308581"/>
            <a:ext cx="77724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4777381"/>
            <a:ext cx="777240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2136974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2142068"/>
            <a:ext cx="3813048" cy="3649134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6553" y="2142068"/>
            <a:ext cx="3813048" cy="3649133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55256276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480" y="2218267"/>
            <a:ext cx="354060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1120" y="2218267"/>
            <a:ext cx="35184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6552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71291016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9601"/>
            <a:ext cx="7772400" cy="145626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07780423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7308953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718" y="1557868"/>
            <a:ext cx="2862910" cy="1439332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144" y="609601"/>
            <a:ext cx="4627975" cy="5181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718" y="2997200"/>
            <a:ext cx="2862910" cy="184573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4759588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128" y="1735672"/>
            <a:ext cx="4097204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29200" y="914400"/>
            <a:ext cx="3200400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 dirty="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2128" y="3107272"/>
            <a:ext cx="4097204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10418637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732865"/>
            <a:ext cx="7772400" cy="566738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4401" y="932112"/>
            <a:ext cx="685800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5299603"/>
            <a:ext cx="77724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0812949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609602"/>
            <a:ext cx="7772399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4343400"/>
            <a:ext cx="7772399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0631947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88671" y="3352800"/>
            <a:ext cx="6876133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2266" y="4343400"/>
            <a:ext cx="77724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2116860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91648"/>
            <a:ext cx="7772401" cy="1468800"/>
          </a:xfrm>
        </p:spPr>
        <p:txBody>
          <a:bodyPr anchor="b">
            <a:normAutofit/>
          </a:bodyPr>
          <a:lstStyle>
            <a:lvl1pPr algn="l">
              <a:defRPr sz="2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60448"/>
            <a:ext cx="7772402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9103678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200" y="3886200"/>
            <a:ext cx="7772401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75200"/>
            <a:ext cx="7772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70803342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40" y="609602"/>
            <a:ext cx="7772401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440" y="3505200"/>
            <a:ext cx="777240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439" y="4343400"/>
            <a:ext cx="777240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3472555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17611862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2978" y="609600"/>
            <a:ext cx="1676621" cy="5181601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990184" cy="5181600"/>
          </a:xfrm>
        </p:spPr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0047715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6007 w 5184"/>
                  <a:gd name="T3" fmla="*/ 3159 h 3159"/>
                  <a:gd name="T4" fmla="*/ 6007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652 w 556"/>
                  <a:gd name="T5" fmla="*/ 3159 h 3159"/>
                  <a:gd name="T6" fmla="*/ 652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s-ES">
                <a:solidFill>
                  <a:srgbClr val="FFFFFF"/>
                </a:solidFill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99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99 w 251"/>
                <a:gd name="T7" fmla="*/ 12 h 12"/>
                <a:gd name="T8" fmla="*/ 299 w 251"/>
                <a:gd name="T9" fmla="*/ 0 h 12"/>
                <a:gd name="T10" fmla="*/ 299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CO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2147483646 w 251"/>
                <a:gd name="T5" fmla="*/ 12 h 12"/>
                <a:gd name="T6" fmla="*/ 2147483646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CO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5498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5498 w 4724"/>
                  <a:gd name="T7" fmla="*/ 12 h 12"/>
                  <a:gd name="T8" fmla="*/ 5498 w 4724"/>
                  <a:gd name="T9" fmla="*/ 0 h 12"/>
                  <a:gd name="T10" fmla="*/ 5498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s-ES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34832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s-ES" noProof="0"/>
              <a:t>Haga clic para cambiar el estilo de título	</a:t>
            </a:r>
          </a:p>
        </p:txBody>
      </p:sp>
      <p:sp>
        <p:nvSpPr>
          <p:cNvPr id="34833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s-ES" noProof="0"/>
              <a:t>Haga clic para modificar el estilo de subtítulo del patrón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170432-2074-4F8D-A533-D6E10F908B9E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69726218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AD4AD-750B-4B85-B2A8-923F94B1E467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06011607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E1321-5555-498B-B108-A4E1FA8719F7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68042365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1BAB4-D1E2-44CA-9ED4-32D76E540AFE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421912143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77215-752F-4259-83A6-5D6946246C3A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9575151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4CE56A-1678-4572-8E6A-852CD33077AB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94971819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22FF1-E7AE-4B11-A531-EEE3F0A4DA36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65300156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919BD-6361-48EB-AE6C-7D40FA569398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00428879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9504F-8A10-4C3E-9FFB-CF208C17CD07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9966790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06D1F3-2D03-4F46-8F34-9C8CF090D1E1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09410433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D1AFB-3E89-42B2-8EA0-E7935C3DF2A2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61717291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914900" y="1981200"/>
            <a:ext cx="36957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914900" y="4114800"/>
            <a:ext cx="36957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9610B3-F9A0-4FA8-B946-106DABB31BCA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315819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7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D17F8AD-4ECC-49CE-846B-8E81757E2239}" type="slidenum">
              <a:rPr lang="es-ES" altLang="es-CO" smtClean="0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3852617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56" r:id="rId1"/>
    <p:sldLayoutId id="2147483957" r:id="rId2"/>
    <p:sldLayoutId id="2147483958" r:id="rId3"/>
    <p:sldLayoutId id="2147483959" r:id="rId4"/>
    <p:sldLayoutId id="2147483960" r:id="rId5"/>
    <p:sldLayoutId id="2147483961" r:id="rId6"/>
    <p:sldLayoutId id="2147483962" r:id="rId7"/>
    <p:sldLayoutId id="2147483963" r:id="rId8"/>
    <p:sldLayoutId id="2147483964" r:id="rId9"/>
    <p:sldLayoutId id="2147483965" r:id="rId10"/>
    <p:sldLayoutId id="2147483966" r:id="rId11"/>
    <p:sldLayoutId id="2147483967" r:id="rId12"/>
    <p:sldLayoutId id="2147483968" r:id="rId13"/>
    <p:sldLayoutId id="2147483969" r:id="rId14"/>
    <p:sldLayoutId id="2147483970" r:id="rId15"/>
    <p:sldLayoutId id="2147483971" r:id="rId16"/>
    <p:sldLayoutId id="2147483972" r:id="rId17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1032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6007 w 5184"/>
                <a:gd name="T3" fmla="*/ 3159 h 3159"/>
                <a:gd name="T4" fmla="*/ 6007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CO"/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652 w 556"/>
                <a:gd name="T5" fmla="*/ 3159 h 3159"/>
                <a:gd name="T6" fmla="*/ 652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CO"/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1035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036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037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5498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5498 w 4724"/>
                  <a:gd name="T7" fmla="*/ 12 h 12"/>
                  <a:gd name="T8" fmla="*/ 5498 w 4724"/>
                  <a:gd name="T9" fmla="*/ 0 h 12"/>
                  <a:gd name="T10" fmla="*/ 5498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038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039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33803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s-ES">
                  <a:solidFill>
                    <a:srgbClr val="FFFFFF"/>
                  </a:solidFill>
                </a:endParaRPr>
              </a:p>
            </p:txBody>
          </p:sp>
          <p:sp>
            <p:nvSpPr>
              <p:cNvPr id="1041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2147483646 w 251"/>
                  <a:gd name="T5" fmla="*/ 12 h 12"/>
                  <a:gd name="T6" fmla="*/ 2147483646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042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99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99 w 251"/>
                  <a:gd name="T7" fmla="*/ 12 h 12"/>
                  <a:gd name="T8" fmla="*/ 299 w 251"/>
                  <a:gd name="T9" fmla="*/ 0 h 12"/>
                  <a:gd name="T10" fmla="*/ 299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33806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s-ES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33807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cambiar el estilo de título	</a:t>
            </a:r>
          </a:p>
        </p:txBody>
      </p:sp>
      <p:sp>
        <p:nvSpPr>
          <p:cNvPr id="33808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33809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3810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3811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D17F8AD-4ECC-49CE-846B-8E81757E2239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3259140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974" r:id="rId1"/>
    <p:sldLayoutId id="2147483975" r:id="rId2"/>
    <p:sldLayoutId id="2147483976" r:id="rId3"/>
    <p:sldLayoutId id="2147483977" r:id="rId4"/>
    <p:sldLayoutId id="2147483978" r:id="rId5"/>
    <p:sldLayoutId id="2147483979" r:id="rId6"/>
    <p:sldLayoutId id="2147483980" r:id="rId7"/>
    <p:sldLayoutId id="2147483981" r:id="rId8"/>
    <p:sldLayoutId id="2147483982" r:id="rId9"/>
    <p:sldLayoutId id="2147483983" r:id="rId10"/>
    <p:sldLayoutId id="2147483984" r:id="rId11"/>
    <p:sldLayoutId id="2147483985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42068"/>
            <a:ext cx="7772400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23712" y="5870576"/>
            <a:ext cx="1212173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5870576"/>
            <a:ext cx="5990311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2085" y="5870576"/>
            <a:ext cx="417516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755517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87" r:id="rId1"/>
    <p:sldLayoutId id="2147483988" r:id="rId2"/>
    <p:sldLayoutId id="2147483989" r:id="rId3"/>
    <p:sldLayoutId id="2147483990" r:id="rId4"/>
    <p:sldLayoutId id="2147483991" r:id="rId5"/>
    <p:sldLayoutId id="2147483992" r:id="rId6"/>
    <p:sldLayoutId id="2147483993" r:id="rId7"/>
    <p:sldLayoutId id="2147483994" r:id="rId8"/>
    <p:sldLayoutId id="2147483995" r:id="rId9"/>
    <p:sldLayoutId id="2147483996" r:id="rId10"/>
    <p:sldLayoutId id="2147483997" r:id="rId11"/>
    <p:sldLayoutId id="2147483998" r:id="rId12"/>
    <p:sldLayoutId id="2147483999" r:id="rId13"/>
    <p:sldLayoutId id="2147484000" r:id="rId14"/>
    <p:sldLayoutId id="2147484001" r:id="rId15"/>
    <p:sldLayoutId id="2147484002" r:id="rId16"/>
    <p:sldLayoutId id="2147484003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42068"/>
            <a:ext cx="7772400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23712" y="5870576"/>
            <a:ext cx="1212173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5870576"/>
            <a:ext cx="5990311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2085" y="5870576"/>
            <a:ext cx="417516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7507652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05" r:id="rId1"/>
    <p:sldLayoutId id="2147484006" r:id="rId2"/>
    <p:sldLayoutId id="2147484007" r:id="rId3"/>
    <p:sldLayoutId id="2147484008" r:id="rId4"/>
    <p:sldLayoutId id="2147484009" r:id="rId5"/>
    <p:sldLayoutId id="2147484010" r:id="rId6"/>
    <p:sldLayoutId id="2147484011" r:id="rId7"/>
    <p:sldLayoutId id="2147484012" r:id="rId8"/>
    <p:sldLayoutId id="2147484013" r:id="rId9"/>
    <p:sldLayoutId id="2147484014" r:id="rId10"/>
    <p:sldLayoutId id="2147484015" r:id="rId11"/>
    <p:sldLayoutId id="2147484016" r:id="rId12"/>
    <p:sldLayoutId id="2147484017" r:id="rId13"/>
    <p:sldLayoutId id="2147484018" r:id="rId14"/>
    <p:sldLayoutId id="2147484019" r:id="rId15"/>
    <p:sldLayoutId id="2147484020" r:id="rId16"/>
    <p:sldLayoutId id="2147484021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cambiar el estilo de título	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5667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A4A1E99-1303-41B5-9166-D6518B02890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156680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156681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s-ES"/>
          </a:p>
        </p:txBody>
      </p:sp>
      <p:grpSp>
        <p:nvGrpSpPr>
          <p:cNvPr id="1034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156683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56684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56685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56686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56687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56688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56689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56690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56691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grpSp>
          <p:nvGrpSpPr>
            <p:cNvPr id="1060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1061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156694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695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696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</p:grpSp>
          <p:sp>
            <p:nvSpPr>
              <p:cNvPr id="156697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56698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56699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grpSp>
            <p:nvGrpSpPr>
              <p:cNvPr id="1065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156701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702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703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704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705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706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707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708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</p:grpSp>
        </p:grpSp>
      </p:grpSp>
      <p:grpSp>
        <p:nvGrpSpPr>
          <p:cNvPr id="1035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156710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56711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</p:grpSp>
      <p:grpSp>
        <p:nvGrpSpPr>
          <p:cNvPr id="1036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1037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156714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grpSp>
            <p:nvGrpSpPr>
              <p:cNvPr id="1040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156716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717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52" y="328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718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62" y="178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719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720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301" y="893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721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2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722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56723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51" y="138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s-ES"/>
                </a:p>
              </p:txBody>
            </p:sp>
          </p:grpSp>
        </p:grpSp>
        <p:sp>
          <p:nvSpPr>
            <p:cNvPr id="156724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309971165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023" r:id="rId1"/>
    <p:sldLayoutId id="2147484024" r:id="rId2"/>
    <p:sldLayoutId id="2147484025" r:id="rId3"/>
    <p:sldLayoutId id="2147484026" r:id="rId4"/>
    <p:sldLayoutId id="2147484027" r:id="rId5"/>
    <p:sldLayoutId id="2147484028" r:id="rId6"/>
    <p:sldLayoutId id="2147484029" r:id="rId7"/>
    <p:sldLayoutId id="2147484030" r:id="rId8"/>
    <p:sldLayoutId id="2147484031" r:id="rId9"/>
    <p:sldLayoutId id="2147484032" r:id="rId10"/>
    <p:sldLayoutId id="2147484033" r:id="rId11"/>
  </p:sldLayoutIdLst>
  <p:transition spd="slow">
    <p:wipe dir="r"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42068"/>
            <a:ext cx="7772400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23712" y="5870576"/>
            <a:ext cx="1212173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5870576"/>
            <a:ext cx="5990311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2085" y="5870576"/>
            <a:ext cx="417516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F0031B0-5D57-425A-B543-A3B7CBF5E31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921571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35" r:id="rId1"/>
    <p:sldLayoutId id="2147484036" r:id="rId2"/>
    <p:sldLayoutId id="2147484037" r:id="rId3"/>
    <p:sldLayoutId id="2147484038" r:id="rId4"/>
    <p:sldLayoutId id="2147484039" r:id="rId5"/>
    <p:sldLayoutId id="2147484040" r:id="rId6"/>
    <p:sldLayoutId id="2147484041" r:id="rId7"/>
    <p:sldLayoutId id="2147484042" r:id="rId8"/>
    <p:sldLayoutId id="2147484043" r:id="rId9"/>
    <p:sldLayoutId id="2147484044" r:id="rId10"/>
    <p:sldLayoutId id="2147484045" r:id="rId11"/>
    <p:sldLayoutId id="2147484046" r:id="rId12"/>
    <p:sldLayoutId id="2147484047" r:id="rId13"/>
    <p:sldLayoutId id="2147484048" r:id="rId14"/>
    <p:sldLayoutId id="2147484049" r:id="rId15"/>
    <p:sldLayoutId id="2147484050" r:id="rId16"/>
    <p:sldLayoutId id="2147484051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1032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6007 w 5184"/>
                <a:gd name="T3" fmla="*/ 3159 h 3159"/>
                <a:gd name="T4" fmla="*/ 6007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CO"/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652 w 556"/>
                <a:gd name="T5" fmla="*/ 3159 h 3159"/>
                <a:gd name="T6" fmla="*/ 652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CO"/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1035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036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037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5498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5498 w 4724"/>
                  <a:gd name="T7" fmla="*/ 12 h 12"/>
                  <a:gd name="T8" fmla="*/ 5498 w 4724"/>
                  <a:gd name="T9" fmla="*/ 0 h 12"/>
                  <a:gd name="T10" fmla="*/ 5498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038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039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33803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s-ES">
                  <a:solidFill>
                    <a:srgbClr val="FFFFFF"/>
                  </a:solidFill>
                </a:endParaRPr>
              </a:p>
            </p:txBody>
          </p:sp>
          <p:sp>
            <p:nvSpPr>
              <p:cNvPr id="1041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2147483646 w 251"/>
                  <a:gd name="T5" fmla="*/ 12 h 12"/>
                  <a:gd name="T6" fmla="*/ 2147483646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042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99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99 w 251"/>
                  <a:gd name="T7" fmla="*/ 12 h 12"/>
                  <a:gd name="T8" fmla="*/ 299 w 251"/>
                  <a:gd name="T9" fmla="*/ 0 h 12"/>
                  <a:gd name="T10" fmla="*/ 299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33806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s-ES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33807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cambiar el estilo de título	</a:t>
            </a:r>
          </a:p>
        </p:txBody>
      </p:sp>
      <p:sp>
        <p:nvSpPr>
          <p:cNvPr id="33808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33809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3810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3811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D17F8AD-4ECC-49CE-846B-8E81757E2239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50424568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053" r:id="rId1"/>
    <p:sldLayoutId id="2147484054" r:id="rId2"/>
    <p:sldLayoutId id="2147484055" r:id="rId3"/>
    <p:sldLayoutId id="2147484056" r:id="rId4"/>
    <p:sldLayoutId id="2147484057" r:id="rId5"/>
    <p:sldLayoutId id="2147484058" r:id="rId6"/>
    <p:sldLayoutId id="2147484059" r:id="rId7"/>
    <p:sldLayoutId id="2147484060" r:id="rId8"/>
    <p:sldLayoutId id="2147484061" r:id="rId9"/>
    <p:sldLayoutId id="2147484062" r:id="rId10"/>
    <p:sldLayoutId id="2147484063" r:id="rId11"/>
    <p:sldLayoutId id="2147484064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9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rgbClr val="037706"/>
            </a:gs>
            <a:gs pos="0">
              <a:srgbClr val="1B1503"/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2500244" y="105613"/>
            <a:ext cx="4143513" cy="1107996"/>
          </a:xfrm>
          <a:prstGeom prst="rect">
            <a:avLst/>
          </a:prstGeom>
          <a:noFill/>
          <a:ln w="9525" cap="rnd" cmpd="sng" algn="ctr">
            <a:noFill/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6600" b="1" i="0" u="none" strike="noStrike" kern="0" cap="none" spc="0" normalizeH="0" baseline="0" noProof="0" dirty="0">
                <a:ln>
                  <a:solidFill>
                    <a:schemeClr val="tx1"/>
                  </a:solidFill>
                </a:ln>
                <a:effectLst/>
                <a:uLnTx/>
                <a:uFillTx/>
                <a:latin typeface="Comic Sans MS" panose="030F0702030302020204" pitchFamily="66" charset="0"/>
              </a:rPr>
              <a:t>Daniel 8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547531" y="5135573"/>
            <a:ext cx="604893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4800" b="1" kern="0" dirty="0">
                <a:ln>
                  <a:solidFill>
                    <a:schemeClr val="tx1"/>
                  </a:solidFill>
                </a:ln>
                <a:latin typeface="Comic Sans MS" panose="030F0702030302020204" pitchFamily="66" charset="0"/>
              </a:rPr>
              <a:t>La Purificación del Santuario Celestial.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1279873"/>
            <a:ext cx="5080000" cy="3810000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4AD4AD-750B-4B85-B2A8-923F94B1E467}" type="slidenum">
              <a:rPr lang="es-ES" altLang="es-CO" smtClean="0"/>
              <a:pPr>
                <a:defRPr/>
              </a:pPr>
              <a:t>1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630429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9" t="20458" r="30014" b="5048"/>
          <a:stretch/>
        </p:blipFill>
        <p:spPr>
          <a:xfrm>
            <a:off x="2597426" y="1871328"/>
            <a:ext cx="3949148" cy="3539430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1752342" y="788674"/>
            <a:ext cx="5639317" cy="7078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40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chemeClr val="bg1"/>
                  </a:glow>
                </a:effectLst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La Visión de Daniel 8.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715875" y="5793650"/>
            <a:ext cx="5712250" cy="58477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32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¿Qué vio el profeta Daniel?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788809" y="1871328"/>
            <a:ext cx="5566383" cy="353943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200" b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“En el año tercero del reinado del rey Belsasar </a:t>
            </a:r>
            <a:r>
              <a:rPr lang="es-CO" sz="3200" b="1" kern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>
                    <a:srgbClr val="005400"/>
                  </a:glow>
                </a:effectLs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 apareció una visión</a:t>
            </a:r>
            <a:r>
              <a:rPr lang="es-CO" sz="3200" b="1" kern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 rad="88900">
                    <a:srgbClr val="005400"/>
                  </a:glow>
                </a:effectLs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CO" sz="3200" b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mí, Daniel, …yo estaba en Susa, que es la capital del reino en la provincia de </a:t>
            </a:r>
            <a:r>
              <a:rPr lang="es-CO" sz="3200" b="1" kern="0" dirty="0" err="1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Elam</a:t>
            </a:r>
            <a:r>
              <a:rPr lang="es-CO" sz="3200" b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s-CO" sz="3200" b="1" kern="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es-CO" sz="3200" b="1" kern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>
                    <a:srgbClr val="005400"/>
                  </a:glow>
                </a:effectLs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vi, pues, en visión, </a:t>
            </a:r>
            <a:r>
              <a:rPr lang="es-CO" sz="3200" b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estando junto al río Ulai”. </a:t>
            </a:r>
            <a:r>
              <a:rPr lang="es-CO" sz="3200" b="1" kern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>
                    <a:schemeClr val="bg1"/>
                  </a:glow>
                </a:effectLs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Daniel 8:1,2.</a:t>
            </a:r>
            <a:endParaRPr kumimoji="0" lang="es-CO" sz="3200" b="1" i="0" u="none" strike="noStrike" kern="0" cap="none" spc="0" normalizeH="0" baseline="0" noProof="0" dirty="0">
              <a:ln>
                <a:solidFill>
                  <a:srgbClr val="0000FF"/>
                </a:solidFill>
              </a:ln>
              <a:solidFill>
                <a:srgbClr val="0000FF"/>
              </a:solidFill>
              <a:effectLst>
                <a:glow>
                  <a:schemeClr val="bg1"/>
                </a:glow>
              </a:effectLst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E22FF1-E7AE-4B11-A531-EEE3F0A4DA36}" type="slidenum">
              <a:rPr lang="es-ES" altLang="es-CO" smtClean="0"/>
              <a:pPr>
                <a:defRPr/>
              </a:pPr>
              <a:t>2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525539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1000">
              <a:srgbClr val="002060"/>
            </a:gs>
            <a:gs pos="34000">
              <a:schemeClr val="bg2">
                <a:tint val="45000"/>
                <a:shade val="99000"/>
                <a:satMod val="350000"/>
              </a:schemeClr>
            </a:gs>
            <a:gs pos="91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2180231" y="5124799"/>
            <a:ext cx="4783537" cy="107721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50" normalizeH="0" baseline="0" noProof="0" dirty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>
                    <a:schemeClr val="tx1"/>
                  </a:glow>
                </a:effectLst>
                <a:uLnTx/>
                <a:uFillTx/>
                <a:latin typeface="Arial Narrow" panose="020B0606020202030204" pitchFamily="34" charset="0"/>
                <a:cs typeface="Aharoni" pitchFamily="2" charset="-79"/>
              </a:rPr>
              <a:t>En esta presentación nos ocuparemos en el punto 4.</a:t>
            </a:r>
            <a:endParaRPr kumimoji="0" lang="es-ES" sz="3200" b="1" i="0" u="none" strike="noStrike" kern="0" cap="none" spc="50" normalizeH="0" baseline="0" noProof="0" dirty="0">
              <a:ln w="9525" cmpd="sng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>
                <a:glow>
                  <a:schemeClr val="tx1"/>
                </a:glow>
              </a:effectLst>
              <a:uLnTx/>
              <a:uFillTx/>
              <a:latin typeface="Arial Narrow" panose="020B0606020202030204" pitchFamily="34" charset="0"/>
              <a:cs typeface="Aharoni" pitchFamily="2" charset="-79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1765851" y="532044"/>
            <a:ext cx="5612297" cy="156966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50" normalizeH="0" baseline="0" noProof="0" dirty="0">
                <a:ln w="952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uLnTx/>
                <a:uFillTx/>
                <a:latin typeface="Arial Narrow" panose="020B0606020202030204" pitchFamily="34" charset="0"/>
                <a:cs typeface="Aharoni" pitchFamily="2" charset="-79"/>
              </a:rPr>
              <a:t>En esta</a:t>
            </a:r>
            <a:r>
              <a:rPr kumimoji="0" lang="es-CO" sz="3200" b="1" i="0" u="none" strike="noStrike" kern="0" cap="none" spc="50" normalizeH="0" noProof="0" dirty="0">
                <a:ln w="952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uLnTx/>
                <a:uFillTx/>
                <a:latin typeface="Arial Narrow" panose="020B0606020202030204" pitchFamily="34" charset="0"/>
                <a:cs typeface="Aharoni" pitchFamily="2" charset="-79"/>
              </a:rPr>
              <a:t> visión se le muestran al profeta Daniel cuatro escenas y la explicación de la visión.</a:t>
            </a:r>
            <a:endParaRPr kumimoji="0" lang="es-ES" sz="3200" b="1" i="0" u="none" strike="noStrike" kern="0" cap="none" spc="50" normalizeH="0" baseline="0" noProof="0" dirty="0">
              <a:ln w="9525" cmpd="sng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uLnTx/>
              <a:uFillTx/>
              <a:latin typeface="Arial Narrow" panose="020B0606020202030204" pitchFamily="34" charset="0"/>
              <a:cs typeface="Aharoni" pitchFamily="2" charset="-79"/>
            </a:endParaRPr>
          </a:p>
        </p:txBody>
      </p:sp>
      <p:sp>
        <p:nvSpPr>
          <p:cNvPr id="4" name="Globo: flecha hacia abajo 3"/>
          <p:cNvSpPr/>
          <p:nvPr/>
        </p:nvSpPr>
        <p:spPr>
          <a:xfrm>
            <a:off x="1765851" y="2321424"/>
            <a:ext cx="5612297" cy="2962400"/>
          </a:xfrm>
          <a:prstGeom prst="downArrowCallou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lvl="0" indent="-51435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s-CO" sz="3200" b="1" kern="0" spc="50" dirty="0">
                <a:ln w="9525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El carnero.</a:t>
            </a:r>
          </a:p>
          <a:p>
            <a:pPr marL="514350" lvl="0" indent="-51435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s-CO" sz="3200" b="1" kern="0" spc="50" dirty="0">
                <a:ln w="9525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El</a:t>
            </a:r>
            <a:r>
              <a:rPr lang="es-CO" sz="32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 </a:t>
            </a:r>
            <a:r>
              <a:rPr lang="es-CO" sz="3200" b="1" kern="0" spc="50" dirty="0">
                <a:ln w="9525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macho cabrío.</a:t>
            </a:r>
          </a:p>
          <a:p>
            <a:pPr marL="514350" lvl="0" indent="-51435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s-CO" sz="3200" b="1" kern="0" spc="50" dirty="0">
                <a:ln w="952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El cuerno pequeño.</a:t>
            </a:r>
          </a:p>
          <a:p>
            <a:pPr marL="514350" lvl="0" indent="-51435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s-CO" sz="3200" b="1" kern="0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La purificación del santuario.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E22FF1-E7AE-4B11-A531-EEE3F0A4DA36}" type="slidenum">
              <a:rPr lang="es-ES" altLang="es-CO" smtClean="0"/>
              <a:pPr>
                <a:defRPr/>
              </a:pPr>
              <a:t>3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507479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5000">
              <a:schemeClr val="bg1">
                <a:lumMod val="0"/>
              </a:schemeClr>
            </a:gs>
            <a:gs pos="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0">
              <a:srgbClr val="DBEAB9"/>
            </a:gs>
            <a:gs pos="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o: vertical 1"/>
          <p:cNvSpPr/>
          <p:nvPr/>
        </p:nvSpPr>
        <p:spPr>
          <a:xfrm>
            <a:off x="795959" y="637930"/>
            <a:ext cx="7552082" cy="2608854"/>
          </a:xfrm>
          <a:prstGeom prst="verticalScroll">
            <a:avLst/>
          </a:prstGeom>
          <a:solidFill>
            <a:srgbClr val="FFFFCC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CO" sz="3600" b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“Y él dijo: Hasta dos mil trescientas tardes y mañanas; luego </a:t>
            </a:r>
          </a:p>
          <a:p>
            <a:pPr lvl="0" algn="ctr">
              <a:defRPr/>
            </a:pPr>
            <a:r>
              <a:rPr lang="es-CO" sz="36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santuario será </a:t>
            </a:r>
            <a:r>
              <a:rPr lang="es-CO" sz="3600" b="1" i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purificado</a:t>
            </a:r>
            <a:r>
              <a:rPr lang="es-CO" sz="3600" b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”. </a:t>
            </a:r>
          </a:p>
          <a:p>
            <a:pPr lvl="0" algn="ctr">
              <a:defRPr/>
            </a:pPr>
            <a:r>
              <a:rPr lang="es-CO" sz="3200" b="1" kern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Daniel 8:14. </a:t>
            </a:r>
            <a:endParaRPr lang="es-CO" sz="3200" b="1" kern="0" dirty="0">
              <a:ln>
                <a:solidFill>
                  <a:srgbClr val="0000FF"/>
                </a:solidFill>
              </a:ln>
              <a:solidFill>
                <a:srgbClr val="0000FF"/>
              </a:solidFill>
              <a:effectLst>
                <a:glow rad="63500">
                  <a:prstClr val="black"/>
                </a:glow>
              </a:effectLst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523999" y="3526572"/>
            <a:ext cx="6096001" cy="156966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200" b="1" i="1" kern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palabra hebrea “</a:t>
            </a:r>
            <a:r>
              <a:rPr lang="es-CO" sz="3200" b="1" i="1" kern="0" dirty="0" err="1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tsadaq</a:t>
            </a:r>
            <a:r>
              <a:rPr lang="es-CO" sz="3200" b="1" i="1" kern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se traduce con el sentido de justificado, purificado, restaurado.</a:t>
            </a:r>
            <a:endParaRPr kumimoji="0" lang="es-CO" sz="3200" b="1" i="1" u="none" strike="noStrike" kern="0" cap="none" spc="0" normalizeH="0" baseline="0" noProof="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63500">
                  <a:schemeClr val="bg1"/>
                </a:glow>
              </a:effectLst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915768" y="5096232"/>
            <a:ext cx="5312464" cy="1446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4400" b="1" kern="0" dirty="0">
                <a:ln>
                  <a:solidFill>
                    <a:schemeClr val="tx1">
                      <a:lumMod val="85000"/>
                    </a:schemeClr>
                  </a:solidFill>
                </a:ln>
                <a:solidFill>
                  <a:schemeClr val="tx1">
                    <a:lumMod val="8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¿De qué santuario habla esta profecía?</a:t>
            </a:r>
            <a:endParaRPr kumimoji="0" lang="es-CO" sz="4400" b="1" i="0" u="none" strike="noStrike" kern="0" cap="none" spc="0" normalizeH="0" baseline="0" noProof="0" dirty="0">
              <a:ln>
                <a:solidFill>
                  <a:schemeClr val="tx1">
                    <a:lumMod val="85000"/>
                  </a:schemeClr>
                </a:solidFill>
              </a:ln>
              <a:solidFill>
                <a:schemeClr val="tx1">
                  <a:lumMod val="85000"/>
                </a:schemeClr>
              </a:solidFill>
              <a:effectLst>
                <a:glow rad="63500">
                  <a:schemeClr val="bg1"/>
                </a:glow>
              </a:effectLst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6" name="Conector recto de flecha 5"/>
          <p:cNvCxnSpPr/>
          <p:nvPr/>
        </p:nvCxnSpPr>
        <p:spPr>
          <a:xfrm flipH="1">
            <a:off x="5817704" y="2544417"/>
            <a:ext cx="13254" cy="1113183"/>
          </a:xfrm>
          <a:prstGeom prst="straightConnector1">
            <a:avLst/>
          </a:prstGeom>
          <a:ln w="76200">
            <a:solidFill>
              <a:srgbClr val="0000FF"/>
            </a:solidFill>
            <a:tailEnd type="triangle"/>
          </a:ln>
          <a:effectLst>
            <a:glow rad="127000">
              <a:srgbClr val="FFFFCC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E22FF1-E7AE-4B11-A531-EEE3F0A4DA36}" type="slidenum">
              <a:rPr lang="es-ES" altLang="es-CO" smtClean="0"/>
              <a:pPr>
                <a:defRPr/>
              </a:pPr>
              <a:t>4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643971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1842052" y="2311668"/>
            <a:ext cx="5459896" cy="286232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600" b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Dios mandó a Israel por medio de Moisés: </a:t>
            </a:r>
            <a:r>
              <a:rPr lang="es-CO" sz="3600" b="1" kern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“Y harán un santuario para mí, y habitaré en medio de ellos”. </a:t>
            </a:r>
          </a:p>
          <a:p>
            <a:pPr lvl="0" algn="ctr">
              <a:defRPr/>
            </a:pPr>
            <a:r>
              <a:rPr lang="es-CO" sz="36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Éxodo 25:8. </a:t>
            </a:r>
            <a:endParaRPr kumimoji="0" lang="es-CO" sz="3600" b="1" i="0" u="none" strike="noStrike" kern="0" cap="none" spc="0" normalizeH="0" baseline="0" noProof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glow rad="63500">
                  <a:schemeClr val="bg1"/>
                </a:glow>
              </a:effectLst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842052" y="699152"/>
            <a:ext cx="5464890" cy="1200329"/>
          </a:xfrm>
          <a:prstGeom prst="rect">
            <a:avLst/>
          </a:prstGeom>
          <a:solidFill>
            <a:srgbClr val="C0000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36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>
                    <a:srgbClr val="01FF01"/>
                  </a:glow>
                </a:effectLst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Identificando el santuario.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2641309" y="5605392"/>
            <a:ext cx="3569830" cy="646331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6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¿Cuál santuario?</a:t>
            </a:r>
            <a:endParaRPr kumimoji="0" lang="es-CO" sz="3600" b="1" i="0" u="none" strike="noStrike" kern="0" cap="none" spc="0" normalizeH="0" baseline="0" noProof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glow rad="63500">
                  <a:schemeClr val="bg1"/>
                </a:glow>
              </a:effectLst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E22FF1-E7AE-4B11-A531-EEE3F0A4DA36}" type="slidenum">
              <a:rPr lang="es-ES" altLang="es-CO" smtClean="0"/>
              <a:pPr>
                <a:defRPr/>
              </a:pPr>
              <a:t>5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596535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Conteúdo 12"/>
          <p:cNvSpPr txBox="1">
            <a:spLocks/>
          </p:cNvSpPr>
          <p:nvPr/>
        </p:nvSpPr>
        <p:spPr>
          <a:xfrm>
            <a:off x="1351724" y="398212"/>
            <a:ext cx="6440553" cy="232550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kumimoji="0" lang="es-ES_tradnl" sz="3000" b="1" i="0" u="none" strike="noStrike" kern="1200" normalizeH="0" noProof="0" dirty="0">
                <a:ln w="12700">
                  <a:solidFill>
                    <a:srgbClr val="003E00"/>
                  </a:solidFill>
                  <a:prstDash val="solid"/>
                </a:ln>
                <a:solidFill>
                  <a:srgbClr val="003E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El santuario que Dios mandó a hacer a Moisés era una tienda portátil que más tarde fue reemplazado por el templo de Salomón, y fue destruido por los babilonios en el año 586 a.C. </a:t>
            </a:r>
            <a:endParaRPr kumimoji="0" lang="es-ES_tradnl" sz="3000" b="1" i="0" u="none" strike="noStrike" kern="1200" normalizeH="0" baseline="0" noProof="0" dirty="0">
              <a:ln w="12700">
                <a:solidFill>
                  <a:srgbClr val="003E00"/>
                </a:solidFill>
                <a:prstDash val="solid"/>
              </a:ln>
              <a:solidFill>
                <a:srgbClr val="003E00"/>
              </a:solidFill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723" y="3000400"/>
            <a:ext cx="4266728" cy="290615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052" y="3553770"/>
            <a:ext cx="4426224" cy="2775797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351723" y="360635"/>
            <a:ext cx="6440553" cy="240065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3000" b="1" dirty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Fue reconstruido en tiempos de Esdras y Nehemías, éste fue el templo donde Jesús entró durante su ministerio terrenal, y finalmente fue destruido por los romanos en el año 70 d.C.</a:t>
            </a:r>
            <a:endParaRPr lang="es-CO" sz="3000" dirty="0">
              <a:ln>
                <a:solidFill>
                  <a:srgbClr val="0000CC"/>
                </a:solidFill>
              </a:ln>
              <a:solidFill>
                <a:srgbClr val="0000CC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723" y="3000400"/>
            <a:ext cx="6440553" cy="3329167"/>
          </a:xfrm>
          <a:prstGeom prst="rect">
            <a:avLst/>
          </a:prstGeom>
        </p:spPr>
      </p:pic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E22FF1-E7AE-4B11-A531-EEE3F0A4DA36}" type="slidenum">
              <a:rPr lang="es-ES" altLang="es-CO" smtClean="0"/>
              <a:pPr>
                <a:defRPr/>
              </a:pPr>
              <a:t>6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833266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1836172" y="583281"/>
            <a:ext cx="5471655" cy="15696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32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Pero éste no es el santuario al que se refiere esta profecía, </a:t>
            </a:r>
          </a:p>
          <a:p>
            <a:pPr algn="ctr"/>
            <a:r>
              <a:rPr lang="es-CO" sz="32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porque el ángel le dijo al profeta:</a:t>
            </a:r>
          </a:p>
        </p:txBody>
      </p:sp>
      <p:sp>
        <p:nvSpPr>
          <p:cNvPr id="7" name="Rectángulo 6"/>
          <p:cNvSpPr/>
          <p:nvPr/>
        </p:nvSpPr>
        <p:spPr>
          <a:xfrm rot="346859">
            <a:off x="1696602" y="2677295"/>
            <a:ext cx="5750796" cy="156966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041CFC"/>
                  </a:solidFill>
                </a:ln>
                <a:solidFill>
                  <a:srgbClr val="041CFC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“Entiende, hijo de hombre, porque la visión es </a:t>
            </a:r>
            <a:r>
              <a:rPr kumimoji="0" lang="es-CO" sz="3200" b="1" i="1" u="none" strike="noStrike" kern="0" cap="none" spc="0" normalizeH="0" baseline="0" noProof="0" dirty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el tiempo del fin</a:t>
            </a: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041CFC"/>
                  </a:solidFill>
                </a:ln>
                <a:solidFill>
                  <a:srgbClr val="041CFC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”. </a:t>
            </a:r>
            <a:r>
              <a:rPr kumimoji="0" lang="es-CO" sz="3200" b="1" i="0" u="none" strike="noStrike" kern="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Daniel 8:17.</a:t>
            </a:r>
          </a:p>
        </p:txBody>
      </p:sp>
      <p:sp>
        <p:nvSpPr>
          <p:cNvPr id="5" name="Rectángulo 4"/>
          <p:cNvSpPr/>
          <p:nvPr/>
        </p:nvSpPr>
        <p:spPr>
          <a:xfrm rot="21205323">
            <a:off x="1808670" y="2470911"/>
            <a:ext cx="5526660" cy="2062103"/>
          </a:xfrm>
          <a:prstGeom prst="rect">
            <a:avLst/>
          </a:prstGeom>
          <a:solidFill>
            <a:srgbClr val="75FFA3"/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200" b="1" kern="0" dirty="0">
                <a:ln>
                  <a:solidFill>
                    <a:srgbClr val="004200"/>
                  </a:solidFill>
                </a:ln>
                <a:solidFill>
                  <a:srgbClr val="003E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s-CO" sz="3200" b="1" kern="0" dirty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 aquí yo te enseñaré lo que ha de venir al fin de la ira; porque eso es </a:t>
            </a:r>
            <a:r>
              <a:rPr lang="es-CO" sz="3200" b="1" i="1" kern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el tiempo del fin</a:t>
            </a:r>
            <a:r>
              <a:rPr lang="es-CO" sz="3200" b="1" kern="0" dirty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”. </a:t>
            </a:r>
          </a:p>
          <a:p>
            <a:pPr lvl="0" algn="ctr"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Daniel 8:19.</a:t>
            </a:r>
          </a:p>
        </p:txBody>
      </p:sp>
      <p:sp>
        <p:nvSpPr>
          <p:cNvPr id="9" name="Rectángulo 8"/>
          <p:cNvSpPr/>
          <p:nvPr/>
        </p:nvSpPr>
        <p:spPr>
          <a:xfrm>
            <a:off x="759500" y="4956035"/>
            <a:ext cx="3569830" cy="156966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2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santuario terrenal llegó a su fin en el año 70 d.C.</a:t>
            </a:r>
            <a:endParaRPr kumimoji="0" lang="es-CO" sz="3200" b="1" i="0" u="none" strike="noStrike" kern="0" cap="none" spc="0" normalizeH="0" baseline="0" noProof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glow rad="63500">
                  <a:schemeClr val="bg1"/>
                </a:glow>
              </a:effectLst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436978" y="4956035"/>
            <a:ext cx="3569830" cy="156966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2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santuario de Daniel 8 existe aun en el tiempo del fin.</a:t>
            </a:r>
            <a:endParaRPr kumimoji="0" lang="es-CO" sz="3200" b="1" i="0" u="none" strike="noStrike" kern="0" cap="none" spc="0" normalizeH="0" baseline="0" noProof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glow rad="63500">
                  <a:schemeClr val="bg1"/>
                </a:glow>
              </a:effectLst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E22FF1-E7AE-4B11-A531-EEE3F0A4DA36}" type="slidenum">
              <a:rPr lang="es-ES" altLang="es-CO" smtClean="0"/>
              <a:pPr>
                <a:defRPr/>
              </a:pPr>
              <a:t>7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4022248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1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1812233" y="758454"/>
            <a:ext cx="5519530" cy="646331"/>
          </a:xfrm>
          <a:prstGeom prst="rect">
            <a:avLst/>
          </a:prstGeom>
          <a:solidFill>
            <a:srgbClr val="C00000"/>
          </a:solidFill>
          <a:ln w="9525" cap="rnd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>
                    <a:srgbClr val="01FF01"/>
                  </a:glow>
                </a:effectLst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¿Cuál es ese santuario?</a:t>
            </a:r>
          </a:p>
        </p:txBody>
      </p:sp>
      <p:sp>
        <p:nvSpPr>
          <p:cNvPr id="5" name="Espaço Reservado para Conteúdo 12"/>
          <p:cNvSpPr txBox="1">
            <a:spLocks/>
          </p:cNvSpPr>
          <p:nvPr/>
        </p:nvSpPr>
        <p:spPr>
          <a:xfrm rot="21228042">
            <a:off x="1620076" y="1791871"/>
            <a:ext cx="5903843" cy="2323732"/>
          </a:xfrm>
          <a:prstGeom prst="rect">
            <a:avLst/>
          </a:prstGeom>
          <a:ln w="76200">
            <a:solidFill>
              <a:srgbClr val="0000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es-CO" sz="30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“Ahora bien, el punto principal de lo que venimos diciendo es que tenemos tal sumo sacerdote, el cual se sentó a la diestra del trono de la Majestad en los cielos, … </a:t>
            </a:r>
            <a:endParaRPr kumimoji="0" lang="es-ES_tradnl" sz="3000" b="1" i="0" u="none" strike="noStrike" kern="1200" cap="none" spc="0" normalizeH="0" baseline="0" noProof="0" dirty="0">
              <a:ln>
                <a:solidFill>
                  <a:srgbClr val="0000FF"/>
                </a:solidFill>
              </a:ln>
              <a:solidFill>
                <a:srgbClr val="0000FF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709531" y="4152582"/>
            <a:ext cx="5724939" cy="2400657"/>
          </a:xfrm>
          <a:prstGeom prst="rect">
            <a:avLst/>
          </a:prstGeom>
          <a:ln w="762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3000" b="1" kern="0" spc="50" dirty="0">
                <a:ln w="9525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“Porque no entró Cristo en el santuario hecho de mano, figura del verdadero, sino en el cielo mismo para presentarse ahora por nosotros ante Dios”. </a:t>
            </a:r>
            <a:r>
              <a:rPr lang="es-CO" sz="3000" b="1" kern="0" spc="50" dirty="0">
                <a:ln w="9525" cmpd="sng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Hebreos 9:24. </a:t>
            </a:r>
          </a:p>
        </p:txBody>
      </p:sp>
      <p:sp>
        <p:nvSpPr>
          <p:cNvPr id="2" name="Rectángulo 1"/>
          <p:cNvSpPr/>
          <p:nvPr/>
        </p:nvSpPr>
        <p:spPr>
          <a:xfrm rot="424409">
            <a:off x="1680402" y="1930823"/>
            <a:ext cx="5623195" cy="1938992"/>
          </a:xfrm>
          <a:prstGeom prst="rect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30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…ministro del santuario, y de aquel verdadero tabernáculo que levantó el Señor, y no el hombre”.</a:t>
            </a:r>
          </a:p>
          <a:p>
            <a:pPr algn="ctr"/>
            <a:r>
              <a:rPr lang="es-CO" sz="30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Arial Narrow" panose="020B0606020202030204" pitchFamily="34" charset="0"/>
              </a:rPr>
              <a:t> Hebreos 8:1,2. </a:t>
            </a:r>
            <a:endParaRPr lang="es-CO" sz="3000" dirty="0"/>
          </a:p>
        </p:txBody>
      </p:sp>
      <p:sp>
        <p:nvSpPr>
          <p:cNvPr id="7" name="Rectángulo 6"/>
          <p:cNvSpPr/>
          <p:nvPr/>
        </p:nvSpPr>
        <p:spPr>
          <a:xfrm>
            <a:off x="2259496" y="4387823"/>
            <a:ext cx="4625009" cy="1938992"/>
          </a:xfrm>
          <a:prstGeom prst="rect">
            <a:avLst/>
          </a:prstGeom>
          <a:ln w="76200">
            <a:solidFill>
              <a:srgbClr val="069428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000" b="1" kern="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069428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“Y el templo de Dios fue abierto en el cielo, y el arca de su pacto se veía en el templo". </a:t>
            </a:r>
            <a:r>
              <a:rPr lang="es-CO" sz="3000" b="1" kern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Apocalipsis 11:19. </a:t>
            </a:r>
            <a:endParaRPr kumimoji="0" lang="es-CO" sz="3000" b="1" i="0" u="none" strike="noStrike" kern="0" cap="none" spc="0" normalizeH="0" baseline="0" noProof="0" dirty="0">
              <a:ln>
                <a:solidFill>
                  <a:srgbClr val="0000FF"/>
                </a:solidFill>
              </a:ln>
              <a:solidFill>
                <a:srgbClr val="0000FF"/>
              </a:solidFill>
              <a:effectLst>
                <a:glow rad="63500">
                  <a:schemeClr val="bg1"/>
                </a:glow>
              </a:effectLst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E22FF1-E7AE-4B11-A531-EEE3F0A4DA36}" type="slidenum">
              <a:rPr lang="es-ES" altLang="es-CO" smtClean="0"/>
              <a:pPr>
                <a:defRPr/>
              </a:pPr>
              <a:t>8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20564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chemeClr val="bg1">
                <a:lumMod val="0"/>
              </a:schemeClr>
            </a:gs>
            <a:gs pos="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0">
              <a:srgbClr val="DBEAB9"/>
            </a:gs>
            <a:gs pos="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o: vertical 1"/>
          <p:cNvSpPr/>
          <p:nvPr/>
        </p:nvSpPr>
        <p:spPr>
          <a:xfrm>
            <a:off x="1431649" y="2851044"/>
            <a:ext cx="6280702" cy="1310139"/>
          </a:xfrm>
          <a:prstGeom prst="verticalScroll">
            <a:avLst/>
          </a:prstGeom>
          <a:solidFill>
            <a:srgbClr val="FFFFCC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“…el santuario </a:t>
            </a:r>
            <a:r>
              <a:rPr kumimoji="0" lang="es-CO" sz="36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será purificado</a:t>
            </a:r>
            <a:r>
              <a:rPr kumimoji="0" lang="es-CO" sz="3600" b="1" i="0" u="none" strike="noStrike" kern="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”.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Daniel 8:14. </a:t>
            </a:r>
            <a:endParaRPr kumimoji="0" lang="es-CO" sz="3200" b="1" i="0" u="none" strike="noStrike" kern="0" cap="none" spc="0" normalizeH="0" baseline="0" noProof="0" dirty="0">
              <a:ln>
                <a:solidFill>
                  <a:srgbClr val="0000FF"/>
                </a:solidFill>
              </a:ln>
              <a:solidFill>
                <a:srgbClr val="0000FF"/>
              </a:solidFill>
              <a:effectLst>
                <a:glow rad="63500">
                  <a:prstClr val="black"/>
                </a:glow>
              </a:effectLst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544085" y="4464910"/>
            <a:ext cx="6055830" cy="107721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Pero,… ¿es</a:t>
            </a:r>
            <a:r>
              <a:rPr kumimoji="0" lang="es-CO" sz="3200" b="1" i="0" u="none" strike="noStrike" kern="0" cap="none" spc="0" normalizeH="0" noProof="0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posible que el santuario del cielo se haya contaminado? </a:t>
            </a:r>
            <a:endParaRPr kumimoji="0" lang="es-CO" sz="3200" b="1" i="0" u="none" strike="noStrike" kern="0" cap="none" spc="0" normalizeH="0" baseline="0" noProof="0" dirty="0">
              <a:ln>
                <a:solidFill>
                  <a:srgbClr val="002060"/>
                </a:solidFill>
              </a:ln>
              <a:solidFill>
                <a:srgbClr val="002060"/>
              </a:solidFill>
              <a:effectLst>
                <a:glow rad="63500">
                  <a:schemeClr val="bg1"/>
                </a:glow>
              </a:effectLst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259495" y="857588"/>
            <a:ext cx="4625009" cy="156966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200" b="1" kern="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Daniel 8 se refiere al Santuario Celestial,… </a:t>
            </a:r>
            <a:r>
              <a:rPr lang="es-CO" sz="3200" b="1" kern="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pero la profecía sigue diciendo:</a:t>
            </a:r>
            <a:endParaRPr kumimoji="0" lang="es-CO" sz="3200" b="1" i="0" u="none" strike="noStrike" kern="0" cap="none" spc="0" normalizeH="0" baseline="0" noProof="0" dirty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effectLst>
                <a:glow rad="63500">
                  <a:schemeClr val="bg1"/>
                </a:glow>
              </a:effectLst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240549" y="5784300"/>
            <a:ext cx="4662902" cy="584775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3200" b="1" kern="0" dirty="0">
                <a:ln w="12700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Veamos qué dice la Biblia.</a:t>
            </a:r>
            <a:endParaRPr kumimoji="0" lang="es-CO" sz="3200" b="1" i="0" u="none" strike="noStrike" kern="0" cap="none" spc="0" normalizeH="0" baseline="0" noProof="0" dirty="0">
              <a:ln w="12700">
                <a:solidFill>
                  <a:srgbClr val="0000FF"/>
                </a:solidFill>
              </a:ln>
              <a:solidFill>
                <a:srgbClr val="0000FF"/>
              </a:solidFill>
              <a:effectLst>
                <a:glow rad="63500">
                  <a:schemeClr val="bg1"/>
                </a:glow>
              </a:effectLst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E22FF1-E7AE-4B11-A531-EEE3F0A4DA36}" type="slidenum">
              <a:rPr lang="es-ES" altLang="es-CO" smtClean="0"/>
              <a:pPr>
                <a:defRPr/>
              </a:pPr>
              <a:t>9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895679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rgbClr val="0000FF"/>
            </a:gs>
            <a:gs pos="0">
              <a:srgbClr val="1B1503"/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5" name="Pergamino: vertical 4"/>
          <p:cNvSpPr/>
          <p:nvPr/>
        </p:nvSpPr>
        <p:spPr>
          <a:xfrm>
            <a:off x="0" y="1911023"/>
            <a:ext cx="5141014" cy="4387670"/>
          </a:xfrm>
          <a:prstGeom prst="verticalScroll">
            <a:avLst/>
          </a:prstGeom>
          <a:solidFill>
            <a:srgbClr val="FFFFCC"/>
          </a:solidFill>
          <a:ln w="19050" cap="flat" cmpd="sng" algn="ctr">
            <a:solidFill>
              <a:srgbClr val="A5C249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s-CO" sz="3200" b="1" kern="0" dirty="0">
                <a:ln>
                  <a:solidFill>
                    <a:srgbClr val="4C0000"/>
                  </a:solidFill>
                </a:ln>
                <a:solidFill>
                  <a:srgbClr val="420000"/>
                </a:solidFill>
                <a:latin typeface="Arial Narrow" panose="020B0606020202030204" pitchFamily="34" charset="0"/>
              </a:rPr>
              <a:t>Fue, pues, necesario que </a:t>
            </a:r>
            <a:r>
              <a:rPr lang="es-CO" sz="3200" b="1" kern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las figuras de las cosas celestiales </a:t>
            </a:r>
            <a:r>
              <a:rPr lang="es-CO" sz="3200" b="1" kern="0" dirty="0">
                <a:ln>
                  <a:solidFill>
                    <a:srgbClr val="4C0000"/>
                  </a:solidFill>
                </a:ln>
                <a:solidFill>
                  <a:srgbClr val="420000"/>
                </a:solidFill>
                <a:latin typeface="Arial Narrow" panose="020B0606020202030204" pitchFamily="34" charset="0"/>
              </a:rPr>
              <a:t>fuesen purificadas así; pero </a:t>
            </a:r>
            <a:r>
              <a:rPr lang="es-CO" sz="32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las cosas celestiales mismas, </a:t>
            </a:r>
            <a:r>
              <a:rPr lang="es-CO" sz="3200" b="1" kern="0" dirty="0">
                <a:ln>
                  <a:solidFill>
                    <a:srgbClr val="4C0000"/>
                  </a:solidFill>
                </a:ln>
                <a:solidFill>
                  <a:srgbClr val="420000"/>
                </a:solidFill>
                <a:latin typeface="Arial Narrow" panose="020B0606020202030204" pitchFamily="34" charset="0"/>
              </a:rPr>
              <a:t>con mejores sacrificios que estos</a:t>
            </a:r>
            <a:r>
              <a:rPr kumimoji="0" lang="es-CO" sz="3200" b="1" i="0" u="none" strike="noStrike" kern="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”. </a:t>
            </a:r>
            <a:r>
              <a:rPr lang="es-CO" sz="3200" b="1" kern="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Hebreos 9:23. </a:t>
            </a:r>
            <a:endParaRPr kumimoji="0" lang="es-CO" sz="3200" b="1" i="0" u="none" strike="noStrike" kern="0" cap="none" spc="0" normalizeH="0" baseline="0" noProof="0" dirty="0">
              <a:ln>
                <a:solidFill>
                  <a:srgbClr val="C00000"/>
                </a:solidFill>
              </a:ln>
              <a:solidFill>
                <a:srgbClr val="C00000"/>
              </a:solidFill>
              <a:effectLst>
                <a:glow rad="63500">
                  <a:prstClr val="black"/>
                </a:glow>
              </a:effectLst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4AD4AD-750B-4B85-B2A8-923F94B1E467}" type="slidenum">
              <a:rPr lang="es-ES" altLang="es-CO" smtClean="0"/>
              <a:pPr>
                <a:defRPr/>
              </a:pPr>
              <a:t>10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835655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11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603220" y="3952399"/>
            <a:ext cx="5937561" cy="24622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_tradnl" sz="30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Lo que Hebreos 9:23 está diciendo es que el santuario terrenal era purificado con sacrificios de animales,</a:t>
            </a:r>
          </a:p>
          <a:p>
            <a:pPr algn="ctr"/>
            <a:r>
              <a:rPr lang="es-ES_tradnl" sz="30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  <a:r>
              <a:rPr lang="es-ES_tradnl" sz="32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pero el Santuario Celestial se purifica con el Sacrificio de Cristo.</a:t>
            </a:r>
            <a:endParaRPr lang="es-CO" sz="3000" dirty="0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646997"/>
              </p:ext>
            </p:extLst>
          </p:nvPr>
        </p:nvGraphicFramePr>
        <p:xfrm>
          <a:off x="1834448" y="1088154"/>
          <a:ext cx="5475104" cy="2468880"/>
        </p:xfrm>
        <a:graphic>
          <a:graphicData uri="http://schemas.openxmlformats.org/drawingml/2006/table">
            <a:tbl>
              <a:tblPr firstRow="1" bandRow="1"/>
              <a:tblGrid>
                <a:gridCol w="3129468">
                  <a:extLst>
                    <a:ext uri="{9D8B030D-6E8A-4147-A177-3AD203B41FA5}">
                      <a16:colId xmlns:a16="http://schemas.microsoft.com/office/drawing/2014/main" val="1875353357"/>
                    </a:ext>
                  </a:extLst>
                </a:gridCol>
                <a:gridCol w="2345636">
                  <a:extLst>
                    <a:ext uri="{9D8B030D-6E8A-4147-A177-3AD203B41FA5}">
                      <a16:colId xmlns:a16="http://schemas.microsoft.com/office/drawing/2014/main" val="1214339579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9pPr>
                    </a:lstStyle>
                    <a:p>
                      <a:pPr algn="ctr"/>
                      <a:r>
                        <a:rPr lang="es-CO" sz="3200" dirty="0">
                          <a:ln>
                            <a:solidFill>
                              <a:schemeClr val="tx1"/>
                            </a:solidFill>
                          </a:ln>
                          <a:latin typeface="Arial Narrow" panose="020B0606020202030204" pitchFamily="34" charset="0"/>
                        </a:rPr>
                        <a:t>HEBREOS 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9pPr>
                    </a:lstStyle>
                    <a:p>
                      <a:pPr algn="ctr"/>
                      <a:r>
                        <a:rPr lang="es-CO" sz="3200" dirty="0">
                          <a:ln>
                            <a:solidFill>
                              <a:schemeClr val="tx1"/>
                            </a:solidFill>
                          </a:ln>
                          <a:latin typeface="Arial Narrow" panose="020B0606020202030204" pitchFamily="34" charset="0"/>
                        </a:rPr>
                        <a:t>9:23.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745047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r>
                        <a:rPr kumimoji="0" lang="es-CO" sz="2800" b="1" i="0" u="none" strike="noStrike" kern="0" cap="none" spc="0" normalizeH="0" baseline="0" noProof="0" dirty="0">
                          <a:ln w="6350">
                            <a:solidFill>
                              <a:srgbClr val="0000FF"/>
                            </a:solidFill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Las figuras de las cosas celestiales. </a:t>
                      </a:r>
                      <a:endParaRPr lang="es-CO" sz="1600" dirty="0">
                        <a:ln w="6350">
                          <a:solidFill>
                            <a:srgbClr val="0000FF"/>
                          </a:solidFill>
                        </a:ln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r>
                        <a:rPr lang="es-CO" sz="2800" b="1" dirty="0">
                          <a:ln w="6350">
                            <a:solidFill>
                              <a:schemeClr val="bg2"/>
                            </a:solidFill>
                          </a:ln>
                          <a:latin typeface="Arial Narrow" panose="020B0606020202030204" pitchFamily="34" charset="0"/>
                        </a:rPr>
                        <a:t>El santuario terrenal.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9361029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r>
                        <a:rPr kumimoji="0" lang="es-CO" sz="2800" b="1" i="0" u="none" strike="noStrike" kern="0" cap="none" spc="0" normalizeH="0" baseline="0" noProof="0" dirty="0">
                          <a:ln w="6350"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Las cosas celestiales.</a:t>
                      </a:r>
                      <a:endParaRPr lang="es-CO" sz="1600" dirty="0">
                        <a:ln w="6350">
                          <a:solidFill>
                            <a:srgbClr val="FF0000"/>
                          </a:solidFill>
                        </a:ln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r>
                        <a:rPr lang="es-CO" sz="2800" b="1" dirty="0">
                          <a:ln w="6350">
                            <a:solidFill>
                              <a:schemeClr val="bg2"/>
                            </a:solidFill>
                          </a:ln>
                          <a:latin typeface="Arial Narrow" panose="020B0606020202030204" pitchFamily="34" charset="0"/>
                        </a:rPr>
                        <a:t>El santuario celestial.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380987"/>
                  </a:ext>
                </a:extLst>
              </a:tr>
            </a:tbl>
          </a:graphicData>
        </a:graphic>
      </p:graphicFrame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E22FF1-E7AE-4B11-A531-EEE3F0A4DA36}" type="slidenum">
              <a:rPr lang="es-ES" altLang="es-CO" smtClean="0"/>
              <a:pPr>
                <a:defRPr/>
              </a:pPr>
              <a:t>11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411589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rgbClr val="0E0060"/>
            </a:gs>
            <a:gs pos="0">
              <a:srgbClr val="1B1503"/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894522" y="870976"/>
            <a:ext cx="7354956" cy="10772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</a:rPr>
              <a:t>¿Pero cómo y con qué se contamina</a:t>
            </a:r>
            <a:r>
              <a:rPr kumimoji="0" lang="es-CO" sz="3200" b="1" i="0" u="none" strike="noStrike" kern="0" cap="none" spc="0" normalizeH="0" noProof="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</a:rPr>
              <a:t> el </a:t>
            </a:r>
            <a:r>
              <a:rPr lang="es-CO" sz="3200" b="1" kern="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Comic Sans MS" panose="030F0702030302020204" pitchFamily="66" charset="0"/>
              </a:rPr>
              <a:t>Santuario</a:t>
            </a:r>
            <a:r>
              <a:rPr kumimoji="0" lang="es-CO" sz="3200" b="1" i="0" u="none" strike="noStrike" kern="0" cap="none" spc="0" normalizeH="0" noProof="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</a:rPr>
              <a:t> </a:t>
            </a:r>
            <a:r>
              <a:rPr lang="es-CO" sz="3200" b="1" kern="0" noProof="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Comic Sans MS" panose="030F0702030302020204" pitchFamily="66" charset="0"/>
              </a:rPr>
              <a:t>Celestial</a:t>
            </a:r>
            <a:r>
              <a:rPr kumimoji="0" lang="es-CO" sz="3200" b="1" i="0" u="none" strike="noStrike" kern="0" cap="none" spc="0" normalizeH="0" noProof="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</a:rPr>
              <a:t>?</a:t>
            </a:r>
            <a:endParaRPr kumimoji="0" lang="es-CO" sz="3200" b="1" i="0" u="none" strike="noStrike" kern="0" cap="none" spc="0" normalizeH="0" baseline="0" noProof="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523658" y="2361462"/>
            <a:ext cx="6096684" cy="193899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1" i="0" u="none" strike="noStrike" kern="0" cap="none" spc="0" normalizeH="0" baseline="0" noProof="0" dirty="0">
                <a:ln w="6350"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uLnTx/>
                <a:uFillTx/>
                <a:latin typeface="Arial Narrow" panose="020B0606020202030204" pitchFamily="34" charset="0"/>
              </a:rPr>
              <a:t>Esto es posible saberlo a la luz del santuario terrenal,</a:t>
            </a:r>
            <a:r>
              <a:rPr kumimoji="0" lang="es-CO" sz="3000" b="1" i="0" u="none" strike="noStrike" kern="0" cap="none" spc="0" normalizeH="0" noProof="0" dirty="0">
                <a:ln w="6350"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uLnTx/>
                <a:uFillTx/>
                <a:latin typeface="Arial Narrow" panose="020B0606020202030204" pitchFamily="34" charset="0"/>
              </a:rPr>
              <a:t> del cual la Biblia dice que era figura y sombra del Santuario </a:t>
            </a:r>
            <a:r>
              <a:rPr lang="es-CO" sz="3000" b="1" kern="0" dirty="0">
                <a:ln w="63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Arial Narrow" panose="020B0606020202030204" pitchFamily="34" charset="0"/>
              </a:rPr>
              <a:t>C</a:t>
            </a:r>
            <a:r>
              <a:rPr kumimoji="0" lang="es-CO" sz="3000" b="1" i="0" u="none" strike="noStrike" kern="0" cap="none" spc="0" normalizeH="0" noProof="0" dirty="0" err="1">
                <a:ln w="6350"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uLnTx/>
                <a:uFillTx/>
                <a:latin typeface="Arial Narrow" panose="020B0606020202030204" pitchFamily="34" charset="0"/>
              </a:rPr>
              <a:t>elestial</a:t>
            </a:r>
            <a:r>
              <a:rPr kumimoji="0" lang="es-CO" sz="3000" b="1" i="0" u="none" strike="noStrike" kern="0" cap="none" spc="0" normalizeH="0" noProof="0" dirty="0">
                <a:ln w="6350"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uLnTx/>
                <a:uFillTx/>
                <a:latin typeface="Arial Narrow" panose="020B0606020202030204" pitchFamily="34" charset="0"/>
              </a:rPr>
              <a:t>. </a:t>
            </a:r>
            <a:r>
              <a:rPr kumimoji="0" lang="es-CO" sz="3000" b="1" i="0" u="none" strike="noStrike" kern="0" cap="none" spc="0" normalizeH="0" noProof="0" dirty="0">
                <a:ln w="6350"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</a:rPr>
              <a:t>Hebreos 8:5 y 9:24.</a:t>
            </a:r>
            <a:endParaRPr kumimoji="0" lang="es-CO" sz="3000" b="1" i="0" u="none" strike="noStrike" kern="0" cap="none" spc="0" normalizeH="0" baseline="0" noProof="0" dirty="0">
              <a:ln w="6350">
                <a:solidFill>
                  <a:srgbClr val="0000FF"/>
                </a:solidFill>
              </a:ln>
              <a:solidFill>
                <a:srgbClr val="0000FF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1507777" y="4673965"/>
            <a:ext cx="6128447" cy="147732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1" i="0" u="none" strike="noStrike" kern="0" cap="none" spc="0" normalizeH="0" baseline="0" noProof="0" dirty="0">
                <a:ln w="63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</a:rPr>
              <a:t>Significa entonces que tenemos que saber cómo funcionaba el terrenal para entender cómo funciona el celestial</a:t>
            </a:r>
            <a:r>
              <a:rPr kumimoji="0" lang="es-CO" sz="3000" b="1" i="0" u="none" strike="noStrike" kern="0" cap="none" spc="0" normalizeH="0" noProof="0" dirty="0">
                <a:ln w="63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</a:rPr>
              <a:t>.</a:t>
            </a:r>
            <a:endParaRPr kumimoji="0" lang="es-CO" sz="3000" b="1" i="0" u="none" strike="noStrike" kern="0" cap="none" spc="0" normalizeH="0" baseline="0" noProof="0" dirty="0">
              <a:ln w="6350">
                <a:solidFill>
                  <a:srgbClr val="FF0000"/>
                </a:solidFill>
              </a:ln>
              <a:solidFill>
                <a:srgbClr val="FF0000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4AD4AD-750B-4B85-B2A8-923F94B1E467}" type="slidenum">
              <a:rPr lang="es-ES" altLang="es-CO" smtClean="0"/>
              <a:pPr>
                <a:defRPr/>
              </a:pPr>
              <a:t>12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543756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rgbClr val="0000FF"/>
            </a:gs>
            <a:gs pos="0">
              <a:srgbClr val="1B1503"/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575" y="2514784"/>
            <a:ext cx="3165258" cy="381543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78"/>
          <a:stretch/>
        </p:blipFill>
        <p:spPr>
          <a:xfrm>
            <a:off x="545168" y="3193774"/>
            <a:ext cx="4225615" cy="2620764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545168" y="314023"/>
            <a:ext cx="8053665" cy="19389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3000" b="1" dirty="0">
                <a:ln w="9525">
                  <a:solidFill>
                    <a:schemeClr val="bg2"/>
                  </a:solidFill>
                </a:ln>
                <a:solidFill>
                  <a:srgbClr val="002060"/>
                </a:solidFill>
                <a:latin typeface="Arial Narrow" panose="020B0606020202030204" pitchFamily="34" charset="0"/>
              </a:rPr>
              <a:t>El santuario terrenal era contaminado cuando los sacerdotes diariamente “llevaban” los pecados del pueblo en la sangre simbólicamente contaminada de los animales y los introducían al santuario.</a:t>
            </a:r>
            <a:endParaRPr lang="es-CO" sz="3000" b="1" dirty="0">
              <a:ln w="9525">
                <a:solidFill>
                  <a:schemeClr val="bg2"/>
                </a:solidFill>
              </a:ln>
              <a:solidFill>
                <a:srgbClr val="002060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533744" y="2966473"/>
            <a:ext cx="4237039" cy="3323987"/>
          </a:xfrm>
          <a:prstGeom prst="rect">
            <a:avLst/>
          </a:prstGeom>
          <a:gradFill rotWithShape="1">
            <a:gsLst>
              <a:gs pos="0">
                <a:srgbClr val="ED7D31">
                  <a:tint val="70000"/>
                  <a:lumMod val="110000"/>
                </a:srgbClr>
              </a:gs>
              <a:gs pos="100000">
                <a:srgbClr val="ED7D31">
                  <a:tint val="82000"/>
                  <a:alpha val="74000"/>
                </a:srgbClr>
              </a:gs>
            </a:gsLst>
            <a:lin ang="5400000" scaled="0"/>
          </a:gradFill>
          <a:ln w="9525" cap="rnd" cmpd="sng" algn="ctr">
            <a:solidFill>
              <a:srgbClr val="ED7D31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lvl="0" defTabSz="914400"/>
            <a:r>
              <a:rPr lang="es-CO" sz="3000" b="1" kern="0" dirty="0">
                <a:ln>
                  <a:solidFill>
                    <a:srgbClr val="A50021"/>
                  </a:solidFill>
                </a:ln>
                <a:solidFill>
                  <a:srgbClr val="A50021"/>
                </a:solidFill>
                <a:latin typeface="Arial Narrow" panose="020B0606020202030204" pitchFamily="34" charset="0"/>
              </a:rPr>
              <a:t>Y era purificado cuando una vez al año el sumo sacerdote entraba en el Lugar Santísimo y esparcía la sangre de los animales sacrificados sobre el arca del pacto.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5299222" y="2544564"/>
            <a:ext cx="3299611" cy="3785652"/>
          </a:xfrm>
          <a:prstGeom prst="rect">
            <a:avLst/>
          </a:prstGeom>
          <a:gradFill rotWithShape="1">
            <a:gsLst>
              <a:gs pos="0">
                <a:srgbClr val="70AD47">
                  <a:tint val="70000"/>
                  <a:lumMod val="110000"/>
                </a:srgbClr>
              </a:gs>
              <a:gs pos="100000">
                <a:srgbClr val="70AD47">
                  <a:tint val="82000"/>
                  <a:alpha val="74000"/>
                </a:srgbClr>
              </a:gs>
            </a:gsLst>
            <a:lin ang="5400000" scaled="0"/>
          </a:gradFill>
          <a:ln w="9525" cap="rnd" cmpd="sng" algn="ctr">
            <a:solidFill>
              <a:srgbClr val="70AD47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lvl="0"/>
            <a:r>
              <a:rPr lang="es-CO" sz="3000" b="1" dirty="0">
                <a:ln w="9525"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 Narrow" panose="020B0606020202030204" pitchFamily="34" charset="0"/>
              </a:rPr>
              <a:t>Luego los pecados acumulados de todo el año eran puestos sobre la cabeza de un macho cabrío vivo; pero esta vez para ser eliminados del santuario. </a:t>
            </a:r>
            <a:endParaRPr lang="es-CO" sz="3000" dirty="0">
              <a:ln w="9525">
                <a:solidFill>
                  <a:srgbClr val="003300"/>
                </a:solidFill>
              </a:ln>
              <a:solidFill>
                <a:srgbClr val="003300"/>
              </a:solidFill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4AD4AD-750B-4B85-B2A8-923F94B1E467}" type="slidenum">
              <a:rPr lang="es-ES" altLang="es-CO" smtClean="0"/>
              <a:pPr>
                <a:defRPr/>
              </a:pPr>
              <a:t>13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4024461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922" y="1461053"/>
            <a:ext cx="5526156" cy="4144617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1235764" y="1441696"/>
            <a:ext cx="6672472" cy="1477328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000" b="1" kern="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 pecados eran transferidos del pecador al animal, y del animal a través de la sangre eran llevados al santuario por el sacerdote.</a:t>
            </a:r>
          </a:p>
        </p:txBody>
      </p:sp>
      <p:sp>
        <p:nvSpPr>
          <p:cNvPr id="7" name="Rectángulo 6"/>
          <p:cNvSpPr/>
          <p:nvPr/>
        </p:nvSpPr>
        <p:spPr>
          <a:xfrm>
            <a:off x="1235764" y="535818"/>
            <a:ext cx="6672472" cy="646331"/>
          </a:xfrm>
          <a:prstGeom prst="rect">
            <a:avLst/>
          </a:prstGeom>
          <a:solidFill>
            <a:srgbClr val="C0000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36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>
                    <a:srgbClr val="01FF01"/>
                  </a:glow>
                </a:effectLst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El proceso era el siguiente: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1240734" y="3205075"/>
            <a:ext cx="6662532" cy="240065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000" b="1" kern="0" dirty="0">
                <a:ln>
                  <a:solidFill>
                    <a:srgbClr val="0000FF"/>
                  </a:solidFill>
                </a:ln>
                <a:solidFill>
                  <a:srgbClr val="00395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día de la expiación el sumo sacerdote llevaba sangre limpia al Lugar Santísimo para purificar el santuario, y finalmente ponía los pecados acumulados, sobre el macho cabrío vivo, y lo enviaba al desierto.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1235764" y="5833343"/>
            <a:ext cx="6672472" cy="553998"/>
          </a:xfrm>
          <a:prstGeom prst="rect">
            <a:avLst/>
          </a:prstGeom>
          <a:solidFill>
            <a:srgbClr val="C0000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30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>
                    <a:srgbClr val="01FF01"/>
                  </a:glow>
                </a:effectLs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esta manera el santuario era purificado.</a:t>
            </a: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E22FF1-E7AE-4B11-A531-EEE3F0A4DA36}" type="slidenum">
              <a:rPr lang="es-ES" altLang="es-CO" smtClean="0"/>
              <a:pPr>
                <a:defRPr/>
              </a:pPr>
              <a:t>14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749034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rgbClr val="C00000"/>
            </a:gs>
            <a:gs pos="0">
              <a:srgbClr val="1B1503"/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>
            <a:spLocks noChangeArrowheads="1"/>
          </p:cNvSpPr>
          <p:nvPr/>
        </p:nvSpPr>
        <p:spPr bwMode="auto">
          <a:xfrm rot="358301">
            <a:off x="2049974" y="2131601"/>
            <a:ext cx="5044052" cy="2062103"/>
          </a:xfrm>
          <a:prstGeom prst="rect">
            <a:avLst/>
          </a:prstGeom>
          <a:solidFill>
            <a:srgbClr val="FFFF99"/>
          </a:solidFill>
          <a:ln w="25400" cap="flat" cmpd="sng" algn="ctr">
            <a:solidFill>
              <a:srgbClr val="70AD47"/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>
              <a:defRPr/>
            </a:pPr>
            <a:r>
              <a:rPr kumimoji="0" lang="es-CO" sz="3200" b="1" i="0" u="none" strike="noStrike" kern="0" cap="none" spc="50" normalizeH="0" baseline="0" noProof="0" dirty="0">
                <a:ln w="9525" cmpd="sng">
                  <a:solidFill>
                    <a:srgbClr val="037706"/>
                  </a:solidFill>
                  <a:prstDash val="solid"/>
                </a:ln>
                <a:solidFill>
                  <a:srgbClr val="037706"/>
                </a:solidFill>
                <a:effectLst>
                  <a:glow>
                    <a:prstClr val="black"/>
                  </a:glow>
                </a:effectLst>
                <a:uLnTx/>
                <a:uFillTx/>
                <a:latin typeface="Arial Narrow" panose="020B0606020202030204" pitchFamily="34" charset="0"/>
                <a:cs typeface="Aharoni" pitchFamily="2" charset="-79"/>
              </a:rPr>
              <a:t>“</a:t>
            </a:r>
            <a:r>
              <a:rPr lang="es-CO" sz="3200" b="1" kern="0" spc="50" dirty="0">
                <a:ln w="9525" cmpd="sng">
                  <a:solidFill>
                    <a:srgbClr val="037706"/>
                  </a:solidFill>
                  <a:prstDash val="solid"/>
                </a:ln>
                <a:solidFill>
                  <a:srgbClr val="037706"/>
                </a:solidFill>
                <a:effectLst>
                  <a:glow>
                    <a:prstClr val="black"/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Porque toda persona que no se afligiere en este mismo día, será cortada de su pueblo”.</a:t>
            </a:r>
            <a:r>
              <a:rPr kumimoji="0" lang="es-CO" sz="3200" b="1" i="0" u="none" strike="noStrike" kern="0" cap="none" spc="50" normalizeH="0" baseline="0" noProof="0" dirty="0">
                <a:ln w="9525" cmpd="sng">
                  <a:solidFill>
                    <a:srgbClr val="037706"/>
                  </a:solidFill>
                  <a:prstDash val="solid"/>
                </a:ln>
                <a:solidFill>
                  <a:srgbClr val="037706"/>
                </a:solidFill>
                <a:effectLst>
                  <a:glow>
                    <a:prstClr val="black"/>
                  </a:glow>
                </a:effectLst>
                <a:uLnTx/>
                <a:uFillTx/>
                <a:latin typeface="Arial Narrow" panose="020B0606020202030204" pitchFamily="34" charset="0"/>
                <a:cs typeface="Aharoni" pitchFamily="2" charset="-79"/>
              </a:rPr>
              <a:t> </a:t>
            </a:r>
            <a:r>
              <a:rPr lang="es-CO" sz="3200" b="1" kern="0" spc="50" dirty="0">
                <a:ln w="952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glow>
                    <a:prstClr val="black"/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Levítico 23:29. </a:t>
            </a:r>
            <a:endParaRPr kumimoji="0" lang="es-ES" sz="3600" b="1" i="0" u="none" strike="noStrike" kern="0" cap="none" spc="50" normalizeH="0" baseline="0" noProof="0" dirty="0">
              <a:ln w="9525" cmpd="sng">
                <a:solidFill>
                  <a:srgbClr val="0000FF"/>
                </a:solidFill>
                <a:prstDash val="solid"/>
              </a:ln>
              <a:solidFill>
                <a:srgbClr val="0000FF"/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uLnTx/>
              <a:uFillTx/>
              <a:latin typeface="Arial Narrow" panose="020B0606020202030204" pitchFamily="34" charset="0"/>
              <a:cs typeface="Aharoni" pitchFamily="2" charset="-79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 rot="21180709">
            <a:off x="1960586" y="2183040"/>
            <a:ext cx="5222828" cy="2554545"/>
          </a:xfrm>
          <a:prstGeom prst="rect">
            <a:avLst/>
          </a:prstGeom>
          <a:gradFill rotWithShape="1">
            <a:gsLst>
              <a:gs pos="0">
                <a:srgbClr val="70AD47">
                  <a:tint val="50000"/>
                  <a:satMod val="300000"/>
                </a:srgbClr>
              </a:gs>
              <a:gs pos="35000">
                <a:srgbClr val="70AD47">
                  <a:tint val="37000"/>
                  <a:satMod val="300000"/>
                </a:srgbClr>
              </a:gs>
              <a:gs pos="100000">
                <a:srgbClr val="70AD47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70AD47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>
              <a:defRPr/>
            </a:pPr>
            <a:r>
              <a:rPr lang="es-CO" sz="3200" b="1" kern="0" spc="50" dirty="0">
                <a:ln w="952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“Y cualquiera persona que hiciere trabajo alguno en este día, yo destruiré a la tal persona de entre su pueblo”.</a:t>
            </a:r>
            <a:r>
              <a:rPr lang="es-CO" sz="3200" b="1" kern="0" spc="50" dirty="0">
                <a:ln w="952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 </a:t>
            </a:r>
            <a:r>
              <a:rPr lang="es-CO" sz="3200" b="1" kern="0" spc="50" dirty="0">
                <a:ln w="9525" cmpd="sng">
                  <a:solidFill>
                    <a:srgbClr val="037706"/>
                  </a:solidFill>
                  <a:prstDash val="solid"/>
                </a:ln>
                <a:solidFill>
                  <a:srgbClr val="037706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Levítico 23:30.  </a:t>
            </a:r>
            <a:endParaRPr kumimoji="0" lang="es-CO" sz="3200" b="1" i="0" u="none" strike="noStrike" kern="0" cap="none" spc="50" normalizeH="0" baseline="0" noProof="0" dirty="0">
              <a:ln w="9525" cmpd="sng">
                <a:solidFill>
                  <a:srgbClr val="037706"/>
                </a:solidFill>
                <a:prstDash val="solid"/>
              </a:ln>
              <a:solidFill>
                <a:srgbClr val="037706"/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uLnTx/>
              <a:uFillTx/>
              <a:latin typeface="Arial Narrow" panose="020B0606020202030204" pitchFamily="34" charset="0"/>
              <a:cs typeface="Aharoni" pitchFamily="2" charset="-79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922729" y="530585"/>
            <a:ext cx="5298542" cy="120032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</a:rPr>
              <a:t>El día de la expiación también era un día</a:t>
            </a:r>
            <a:r>
              <a:rPr kumimoji="0" lang="es-CO" sz="3600" b="1" i="0" u="none" strike="noStrike" kern="0" cap="none" spc="0" normalizeH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</a:rPr>
              <a:t> de juicio.</a:t>
            </a:r>
            <a:endParaRPr kumimoji="0" lang="es-CO" sz="3600" b="1" i="0" u="none" strike="noStrike" kern="0" cap="none" spc="0" normalizeH="0" baseline="0" noProof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960586" y="5154693"/>
            <a:ext cx="5222828" cy="1077218"/>
          </a:xfrm>
          <a:prstGeom prst="rect">
            <a:avLst/>
          </a:prstGeom>
          <a:gradFill rotWithShape="1">
            <a:gsLst>
              <a:gs pos="0">
                <a:srgbClr val="70AD47">
                  <a:tint val="50000"/>
                  <a:satMod val="300000"/>
                </a:srgbClr>
              </a:gs>
              <a:gs pos="35000">
                <a:srgbClr val="70AD47">
                  <a:tint val="37000"/>
                  <a:satMod val="300000"/>
                </a:srgbClr>
              </a:gs>
              <a:gs pos="100000">
                <a:srgbClr val="70AD47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70AD47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>
              <a:defRPr/>
            </a:pPr>
            <a:r>
              <a:rPr lang="es-CO" sz="3200" b="1" kern="0" spc="50" dirty="0">
                <a:ln w="9525" cmpd="sng">
                  <a:solidFill>
                    <a:srgbClr val="037706"/>
                  </a:solidFill>
                  <a:prstDash val="solid"/>
                </a:ln>
                <a:solidFill>
                  <a:srgbClr val="037706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N</a:t>
            </a:r>
            <a:r>
              <a:rPr kumimoji="0" lang="es-CO" sz="3200" b="1" i="0" u="none" strike="noStrike" kern="0" cap="none" spc="50" normalizeH="0" baseline="0" noProof="0" dirty="0" err="1">
                <a:ln w="9525" cmpd="sng">
                  <a:solidFill>
                    <a:srgbClr val="037706"/>
                  </a:solidFill>
                  <a:prstDash val="solid"/>
                </a:ln>
                <a:solidFill>
                  <a:srgbClr val="037706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uLnTx/>
                <a:uFillTx/>
                <a:latin typeface="Arial Narrow" panose="020B0606020202030204" pitchFamily="34" charset="0"/>
                <a:cs typeface="Aharoni" pitchFamily="2" charset="-79"/>
              </a:rPr>
              <a:t>ótese</a:t>
            </a:r>
            <a:r>
              <a:rPr kumimoji="0" lang="es-CO" sz="3200" b="1" i="0" u="none" strike="noStrike" kern="0" cap="none" spc="50" normalizeH="0" baseline="0" noProof="0" dirty="0">
                <a:ln w="9525" cmpd="sng">
                  <a:solidFill>
                    <a:srgbClr val="037706"/>
                  </a:solidFill>
                  <a:prstDash val="solid"/>
                </a:ln>
                <a:solidFill>
                  <a:srgbClr val="037706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uLnTx/>
                <a:uFillTx/>
                <a:latin typeface="Arial Narrow" panose="020B0606020202030204" pitchFamily="34" charset="0"/>
                <a:cs typeface="Aharoni" pitchFamily="2" charset="-79"/>
              </a:rPr>
              <a:t> que quien no participaba era eliminado.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4AD4AD-750B-4B85-B2A8-923F94B1E467}" type="slidenum">
              <a:rPr lang="es-ES" altLang="es-CO" smtClean="0"/>
              <a:pPr>
                <a:defRPr/>
              </a:pPr>
              <a:t>15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230159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1620078" y="932436"/>
            <a:ext cx="5903843" cy="286232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6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santuario terrenal también era contaminado por la  apostasía, el sacrilegio, o la profanación de los extranjeros o del pueblo de Dios.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1040295" y="4787469"/>
            <a:ext cx="7063409" cy="1754326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6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Pero sólo los pecados confesados, los que entraban al santuario a través de la sangre, eran perdonados.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516831" y="378438"/>
            <a:ext cx="7924803" cy="397031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32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Ejemplos: </a:t>
            </a:r>
            <a:r>
              <a:rPr lang="es-CO" sz="3200" b="1" kern="0" dirty="0">
                <a:ln>
                  <a:solidFill>
                    <a:srgbClr val="3701CF"/>
                  </a:solidFill>
                </a:ln>
                <a:solidFill>
                  <a:srgbClr val="3701CF"/>
                </a:solidFill>
                <a:latin typeface="Arial Narrow" panose="020B0606020202030204" pitchFamily="34" charset="0"/>
              </a:rPr>
              <a:t>“Dirás asimismo a los hijos de Israel: </a:t>
            </a:r>
            <a:r>
              <a:rPr lang="es-CO" sz="3200" b="1" kern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Cualquier varón de los hijos de Israel, o de los </a:t>
            </a:r>
            <a:r>
              <a:rPr lang="es-CO" sz="3200" b="1" kern="0" dirty="0">
                <a:ln>
                  <a:solidFill>
                    <a:schemeClr val="bg1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extranjeros</a:t>
            </a:r>
            <a:r>
              <a:rPr lang="es-CO" sz="3200" b="1" kern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 que moran en Israel, que ofreciere alguno de sus hijos a Moloc, de seguro morirá;…, por cuanto dio de sus hijos a Moloc,</a:t>
            </a:r>
            <a:r>
              <a:rPr lang="es-CO" sz="3200" b="1" i="1" kern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s-CO" sz="3200" b="1" i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contaminando mi santuario </a:t>
            </a:r>
            <a:r>
              <a:rPr lang="es-CO" sz="3200" b="1" kern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y profanando mi santo nombre”. </a:t>
            </a:r>
            <a:r>
              <a:rPr lang="es-CO" sz="3200" b="1" kern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Levítico 20:2,3.</a:t>
            </a:r>
          </a:p>
          <a:p>
            <a:pPr algn="ctr" defTabSz="914400">
              <a:defRPr/>
            </a:pPr>
            <a:r>
              <a:rPr lang="es-CO" sz="2800" b="1" kern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Véase también, Ezequiel 5:11, Salmo 79:1,Sofonías 3:4. 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E22FF1-E7AE-4B11-A531-EEE3F0A4DA36}" type="slidenum">
              <a:rPr lang="es-ES" altLang="es-CO" smtClean="0"/>
              <a:pPr>
                <a:defRPr/>
              </a:pPr>
              <a:t>16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862479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40000">
              <a:srgbClr val="302606"/>
            </a:gs>
            <a:gs pos="0">
              <a:srgbClr val="302606"/>
            </a:gs>
            <a:gs pos="0">
              <a:srgbClr val="C00000"/>
            </a:gs>
            <a:gs pos="0">
              <a:schemeClr val="accent5">
                <a:tint val="15000"/>
                <a:satMod val="3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31914" y="1543805"/>
            <a:ext cx="4075043" cy="452431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</a:rPr>
              <a:t>Así como el animal cargaba el pecado del pecador, para</a:t>
            </a:r>
            <a:r>
              <a:rPr kumimoji="0" lang="es-CO" sz="3200" b="1" i="0" u="none" strike="noStrike" kern="0" cap="none" spc="0" normalizeH="0" noProof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</a:rPr>
              <a:t> luego morir en el altar del sacrificio, </a:t>
            </a:r>
            <a:r>
              <a:rPr kumimoji="0" lang="es-CO" sz="3200" b="1" i="1" u="none" strike="noStrike" kern="0" cap="none" spc="0" normalizeH="0" noProof="0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uLnTx/>
                <a:uFillTx/>
                <a:latin typeface="Arial Narrow" panose="020B0606020202030204" pitchFamily="34" charset="0"/>
              </a:rPr>
              <a:t>también Jesús cargó nuestros pecados y fue sacrificado en la Cruz del Calvario.</a:t>
            </a:r>
            <a:endParaRPr kumimoji="0" lang="es-CO" sz="3200" b="1" i="1" u="none" strike="noStrike" kern="0" cap="none" spc="0" normalizeH="0" baseline="0" noProof="0" dirty="0">
              <a:ln>
                <a:solidFill>
                  <a:srgbClr val="002060"/>
                </a:solidFill>
              </a:ln>
              <a:solidFill>
                <a:srgbClr val="002060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719900" y="471327"/>
            <a:ext cx="7704200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4800" b="1" kern="0" dirty="0">
                <a:ln>
                  <a:solidFill>
                    <a:srgbClr val="94BAA3"/>
                  </a:solidFill>
                </a:ln>
                <a:solidFill>
                  <a:srgbClr val="94BAA3"/>
                </a:solidFill>
                <a:latin typeface="Comic Sans MS" panose="030F0702030302020204" pitchFamily="66" charset="0"/>
              </a:rPr>
              <a:t>E</a:t>
            </a:r>
            <a:r>
              <a:rPr kumimoji="0" lang="es-CO" sz="4800" b="1" i="0" u="none" strike="noStrike" kern="0" cap="none" spc="0" normalizeH="0" noProof="0" dirty="0">
                <a:ln>
                  <a:solidFill>
                    <a:srgbClr val="94BAA3"/>
                  </a:solidFill>
                </a:ln>
                <a:solidFill>
                  <a:srgbClr val="94BAA3"/>
                </a:solidFill>
                <a:effectLst/>
                <a:uLnTx/>
                <a:uFillTx/>
                <a:latin typeface="Comic Sans MS" panose="030F0702030302020204" pitchFamily="66" charset="0"/>
              </a:rPr>
              <a:t>l </a:t>
            </a:r>
            <a:r>
              <a:rPr lang="es-CO" sz="4800" b="1" kern="0" dirty="0">
                <a:ln>
                  <a:solidFill>
                    <a:srgbClr val="94BAA3"/>
                  </a:solidFill>
                </a:ln>
                <a:solidFill>
                  <a:srgbClr val="94BAA3"/>
                </a:solidFill>
                <a:latin typeface="Comic Sans MS" panose="030F0702030302020204" pitchFamily="66" charset="0"/>
              </a:rPr>
              <a:t>S</a:t>
            </a:r>
            <a:r>
              <a:rPr kumimoji="0" lang="es-CO" sz="4800" b="1" i="0" u="none" strike="noStrike" kern="0" cap="none" spc="0" normalizeH="0" noProof="0" dirty="0" err="1">
                <a:ln>
                  <a:solidFill>
                    <a:srgbClr val="94BAA3"/>
                  </a:solidFill>
                </a:ln>
                <a:solidFill>
                  <a:srgbClr val="94BAA3"/>
                </a:solidFill>
                <a:effectLst/>
                <a:uLnTx/>
                <a:uFillTx/>
                <a:latin typeface="Comic Sans MS" panose="030F0702030302020204" pitchFamily="66" charset="0"/>
              </a:rPr>
              <a:t>antuario</a:t>
            </a:r>
            <a:r>
              <a:rPr kumimoji="0" lang="es-CO" sz="4800" b="1" i="0" u="none" strike="noStrike" kern="0" cap="none" spc="0" normalizeH="0" noProof="0" dirty="0">
                <a:ln>
                  <a:solidFill>
                    <a:srgbClr val="94BAA3"/>
                  </a:solidFill>
                </a:ln>
                <a:solidFill>
                  <a:srgbClr val="94BAA3"/>
                </a:solidFill>
                <a:effectLst/>
                <a:uLnTx/>
                <a:uFillTx/>
                <a:latin typeface="Comic Sans MS" panose="030F0702030302020204" pitchFamily="66" charset="0"/>
              </a:rPr>
              <a:t> Celestial</a:t>
            </a:r>
            <a:r>
              <a:rPr kumimoji="0" lang="es-CO" sz="4800" b="1" i="0" u="none" strike="noStrike" kern="0" cap="none" spc="0" normalizeH="0" noProof="0" dirty="0">
                <a:ln>
                  <a:solidFill>
                    <a:srgbClr val="7DAB90"/>
                  </a:solidFill>
                </a:ln>
                <a:solidFill>
                  <a:srgbClr val="7DAB90"/>
                </a:solidFill>
                <a:effectLst/>
                <a:uLnTx/>
                <a:uFillTx/>
                <a:latin typeface="Comic Sans MS" panose="030F0702030302020204" pitchFamily="66" charset="0"/>
              </a:rPr>
              <a:t>.</a:t>
            </a:r>
            <a:endParaRPr kumimoji="0" lang="es-CO" sz="4800" b="1" i="0" u="none" strike="noStrike" kern="0" cap="none" spc="0" normalizeH="0" baseline="0" noProof="0" dirty="0">
              <a:ln>
                <a:solidFill>
                  <a:srgbClr val="7DAB90"/>
                </a:solidFill>
              </a:ln>
              <a:solidFill>
                <a:srgbClr val="7DAB90"/>
              </a:solidFill>
              <a:effectLst/>
              <a:uLnTx/>
              <a:uFillTx/>
              <a:latin typeface="Comic Sans MS" panose="030F0702030302020204" pitchFamily="66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76" r="1485"/>
          <a:stretch/>
        </p:blipFill>
        <p:spPr>
          <a:xfrm>
            <a:off x="4603099" y="1610063"/>
            <a:ext cx="4262605" cy="3756857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4603098" y="1610063"/>
            <a:ext cx="4262605" cy="4524315"/>
          </a:xfrm>
          <a:prstGeom prst="rect">
            <a:avLst/>
          </a:prstGeom>
          <a:gradFill rotWithShape="1">
            <a:gsLst>
              <a:gs pos="0">
                <a:srgbClr val="91BF77">
                  <a:tint val="70000"/>
                  <a:lumMod val="110000"/>
                  <a:alpha val="84000"/>
                </a:srgbClr>
              </a:gs>
              <a:gs pos="100000">
                <a:srgbClr val="91BF77">
                  <a:tint val="82000"/>
                  <a:alpha val="74000"/>
                </a:srgbClr>
              </a:gs>
            </a:gsLst>
            <a:lin ang="5400000" scaled="0"/>
          </a:gradFill>
          <a:ln w="9525" cap="rnd" cmpd="sng" algn="ctr">
            <a:solidFill>
              <a:srgbClr val="91BF77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CO" sz="3200" b="1" kern="0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Arial Narrow" panose="020B0606020202030204" pitchFamily="34" charset="0"/>
              </a:rPr>
              <a:t>“Llevó él mismo nuestros pecados en su cuerpo sobre el madero, para que nosotros, estando muertos a los pecados, vivamos a la justicia; y por cuya herida fuisteis sanados”. </a:t>
            </a:r>
          </a:p>
          <a:p>
            <a:pPr algn="ctr"/>
            <a:r>
              <a:rPr lang="es-CO" sz="3200" b="1" kern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>
                    <a:prstClr val="black"/>
                  </a:glow>
                </a:effectLst>
                <a:latin typeface="Arial Narrow" panose="020B0606020202030204" pitchFamily="34" charset="0"/>
              </a:rPr>
              <a:t>1Pedro 2:24. </a:t>
            </a: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4AD4AD-750B-4B85-B2A8-923F94B1E467}" type="slidenum">
              <a:rPr lang="es-ES" altLang="es-CO" smtClean="0"/>
              <a:pPr>
                <a:defRPr/>
              </a:pPr>
              <a:t>17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284738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043" y="3144325"/>
            <a:ext cx="5334934" cy="3085893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1896865" y="3127831"/>
            <a:ext cx="5350270" cy="3647152"/>
          </a:xfrm>
          <a:prstGeom prst="rect">
            <a:avLst/>
          </a:prstGeom>
          <a:gradFill rotWithShape="1">
            <a:gsLst>
              <a:gs pos="0">
                <a:srgbClr val="70AD47">
                  <a:tint val="70000"/>
                  <a:lumMod val="110000"/>
                </a:srgbClr>
              </a:gs>
              <a:gs pos="100000">
                <a:srgbClr val="70AD47">
                  <a:tint val="82000"/>
                  <a:alpha val="74000"/>
                </a:srgbClr>
              </a:gs>
            </a:gsLst>
            <a:lin ang="5400000" scaled="0"/>
          </a:gradFill>
          <a:ln w="9525" cap="rnd" cmpd="sng" algn="ctr">
            <a:noFill/>
            <a:prstDash val="solid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CO" sz="3300" b="1" i="1" dirty="0">
                <a:ln w="9525">
                  <a:solidFill>
                    <a:srgbClr val="034312"/>
                  </a:solidFill>
                </a:ln>
                <a:solidFill>
                  <a:srgbClr val="034312"/>
                </a:solidFill>
                <a:latin typeface="Arial Narrow" panose="020B0606020202030204" pitchFamily="34" charset="0"/>
              </a:rPr>
              <a:t>“Y Cristo entró en ese Santuario una vez para siempre, no con sangre </a:t>
            </a:r>
          </a:p>
          <a:p>
            <a:pPr algn="ctr"/>
            <a:r>
              <a:rPr lang="es-CO" sz="3300" b="1" i="1" dirty="0">
                <a:ln w="9525">
                  <a:solidFill>
                    <a:srgbClr val="034312"/>
                  </a:solidFill>
                </a:ln>
                <a:solidFill>
                  <a:srgbClr val="034312"/>
                </a:solidFill>
                <a:latin typeface="Arial Narrow" panose="020B0606020202030204" pitchFamily="34" charset="0"/>
              </a:rPr>
              <a:t>de machos cabríos ni becerros, sino con su propia sangre, y consiguió la eterna redención”.</a:t>
            </a:r>
            <a:r>
              <a:rPr lang="es-CO" sz="3300" b="1" i="1" dirty="0">
                <a:ln w="9525"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 Narrow" panose="020B0606020202030204" pitchFamily="34" charset="0"/>
              </a:rPr>
              <a:t> </a:t>
            </a:r>
            <a:r>
              <a:rPr lang="es-CO" sz="3300" b="1" dirty="0">
                <a:ln w="9525"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Hebreos 9:12. </a:t>
            </a:r>
          </a:p>
        </p:txBody>
      </p:sp>
      <p:sp>
        <p:nvSpPr>
          <p:cNvPr id="6" name="Rectángulo 5"/>
          <p:cNvSpPr/>
          <p:nvPr/>
        </p:nvSpPr>
        <p:spPr>
          <a:xfrm rot="21100157">
            <a:off x="1829263" y="3741198"/>
            <a:ext cx="5485472" cy="2400657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000" b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el día final, Satanás </a:t>
            </a:r>
            <a:r>
              <a:rPr lang="es-CO" sz="3000" b="1" i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(simbolizado por el macho cabrío vivo del santuario terrenal) </a:t>
            </a:r>
            <a:r>
              <a:rPr lang="es-CO" sz="3000" b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llevará la iniquidad a tierra deshabitada por mil años</a:t>
            </a:r>
            <a:r>
              <a:rPr lang="es-CO" sz="3000" b="1" kern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s-CO" sz="3000" b="1" kern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Apocalipsis 20.  </a:t>
            </a:r>
            <a:endParaRPr kumimoji="0" lang="es-CO" sz="3000" b="1" i="0" u="none" strike="noStrike" kern="0" cap="none" spc="0" normalizeH="0" baseline="0" noProof="0" dirty="0">
              <a:ln>
                <a:solidFill>
                  <a:srgbClr val="0000FF"/>
                </a:solidFill>
              </a:ln>
              <a:solidFill>
                <a:srgbClr val="0000FF"/>
              </a:solidFill>
              <a:effectLst>
                <a:glow rad="63500">
                  <a:schemeClr val="bg1"/>
                </a:glow>
              </a:effectLst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892043" y="2122261"/>
            <a:ext cx="5359914" cy="646331"/>
          </a:xfrm>
          <a:prstGeom prst="rect">
            <a:avLst/>
          </a:prstGeom>
          <a:solidFill>
            <a:srgbClr val="C0000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36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>
                    <a:srgbClr val="01FF01"/>
                  </a:glow>
                </a:effectLst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Cristo en su Santuario.</a:t>
            </a:r>
          </a:p>
        </p:txBody>
      </p:sp>
      <p:sp>
        <p:nvSpPr>
          <p:cNvPr id="9" name="Rectángulo 8"/>
          <p:cNvSpPr/>
          <p:nvPr/>
        </p:nvSpPr>
        <p:spPr>
          <a:xfrm>
            <a:off x="954157" y="371517"/>
            <a:ext cx="7235685" cy="1569660"/>
          </a:xfrm>
          <a:prstGeom prst="rect">
            <a:avLst/>
          </a:prstGeom>
          <a:solidFill>
            <a:srgbClr val="FFFFCC"/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200" b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Santuario Celestial al igual que el terrenal es contaminado con los pecados confesados del pueblo de Dios.</a:t>
            </a:r>
          </a:p>
        </p:txBody>
      </p:sp>
      <p:sp>
        <p:nvSpPr>
          <p:cNvPr id="2" name="Rectángulo 1"/>
          <p:cNvSpPr/>
          <p:nvPr/>
        </p:nvSpPr>
        <p:spPr>
          <a:xfrm>
            <a:off x="940905" y="2040603"/>
            <a:ext cx="7248937" cy="10772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3200" b="1" kern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Jesús nuestro Sumo Sacerdote mediante su sangre lleva nuestros pecados al santuario. </a:t>
            </a:r>
            <a:endParaRPr lang="es-CO" dirty="0">
              <a:ln>
                <a:solidFill>
                  <a:srgbClr val="0000FF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E22FF1-E7AE-4B11-A531-EEE3F0A4DA36}" type="slidenum">
              <a:rPr lang="es-ES" altLang="es-CO" smtClean="0"/>
              <a:pPr>
                <a:defRPr/>
              </a:pPr>
              <a:t>18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341679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9" grpId="0" animBg="1"/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641" y="3980473"/>
            <a:ext cx="3084717" cy="2313538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566190" y="3985687"/>
            <a:ext cx="6011617" cy="2308324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914400"/>
            <a:r>
              <a:rPr lang="es-CO" sz="3600" b="1" kern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El cuerno pequeño echó por tierra el santuario (</a:t>
            </a:r>
            <a:r>
              <a:rPr kumimoji="0" lang="es-CO" sz="3600" b="1" i="0" u="none" strike="noStrike" kern="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</a:rPr>
              <a:t>Daniel 8:11); </a:t>
            </a:r>
          </a:p>
          <a:p>
            <a:pPr lvl="0" algn="ctr" defTabSz="914400"/>
            <a:r>
              <a:rPr kumimoji="0" lang="es-CO" sz="3600" b="1" i="0" u="none" strike="noStrike" kern="0" cap="none" spc="0" normalizeH="0" baseline="0" noProof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</a:rPr>
              <a:t>pero Daniel 8:14 dice que</a:t>
            </a:r>
          </a:p>
          <a:p>
            <a:pPr lvl="0" algn="ctr" defTabSz="914400"/>
            <a:r>
              <a:rPr kumimoji="0" lang="es-CO" sz="3600" b="1" i="1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</a:rPr>
              <a:t>“el santuario será restaurado”.</a:t>
            </a:r>
          </a:p>
        </p:txBody>
      </p:sp>
      <p:sp>
        <p:nvSpPr>
          <p:cNvPr id="3" name="Rectángulo 2"/>
          <p:cNvSpPr/>
          <p:nvPr/>
        </p:nvSpPr>
        <p:spPr>
          <a:xfrm>
            <a:off x="818742" y="1158872"/>
            <a:ext cx="7506514" cy="206210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uLnTx/>
                <a:uFillTx/>
                <a:latin typeface="Arial Narrow" panose="020B0606020202030204" pitchFamily="34" charset="0"/>
              </a:rPr>
              <a:t>Pero el Santuario </a:t>
            </a:r>
            <a:r>
              <a:rPr lang="es-CO" sz="3200" b="1" kern="0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Arial Narrow" panose="020B0606020202030204" pitchFamily="34" charset="0"/>
              </a:rPr>
              <a:t>C</a:t>
            </a:r>
            <a:r>
              <a:rPr kumimoji="0" lang="es-CO" sz="3200" b="1" i="0" u="none" strike="noStrike" kern="0" cap="none" spc="0" normalizeH="0" baseline="0" noProof="0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uLnTx/>
                <a:uFillTx/>
                <a:latin typeface="Arial Narrow" panose="020B0606020202030204" pitchFamily="34" charset="0"/>
              </a:rPr>
              <a:t>elestial</a:t>
            </a: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uLnTx/>
                <a:uFillTx/>
                <a:latin typeface="Arial Narrow" panose="020B0606020202030204" pitchFamily="34" charset="0"/>
              </a:rPr>
              <a:t> también ha sido contaminado con la acción sacrílega del cuerno pequeño que echó por tierra la verdad sobre el ministerio intercesor de Cristo.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19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87066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1000">
              <a:srgbClr val="66FF33"/>
            </a:gs>
            <a:gs pos="34000">
              <a:schemeClr val="bg2">
                <a:tint val="45000"/>
                <a:shade val="99000"/>
                <a:satMod val="350000"/>
              </a:schemeClr>
            </a:gs>
            <a:gs pos="91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1785731" y="354389"/>
            <a:ext cx="5572539" cy="1200329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3600" b="1" kern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cs typeface="Vijaya" panose="020B0604020202020204" pitchFamily="34" charset="0"/>
              </a:rPr>
              <a:t>D</a:t>
            </a:r>
            <a:r>
              <a:rPr kumimoji="0" lang="es-CO" sz="36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cs typeface="Vijaya" panose="020B0604020202020204" pitchFamily="34" charset="0"/>
              </a:rPr>
              <a:t>os tipos de contaminación en el Santuario </a:t>
            </a:r>
            <a:r>
              <a:rPr lang="es-CO" sz="36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cs typeface="Vijaya" panose="020B0604020202020204" pitchFamily="34" charset="0"/>
              </a:rPr>
              <a:t>Celestial</a:t>
            </a:r>
            <a:r>
              <a:rPr kumimoji="0" lang="es-CO" sz="36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cs typeface="Vijaya" panose="020B0604020202020204" pitchFamily="34" charset="0"/>
              </a:rPr>
              <a:t>.</a:t>
            </a:r>
          </a:p>
        </p:txBody>
      </p:sp>
      <p:sp>
        <p:nvSpPr>
          <p:cNvPr id="3" name="Rectángulo 2"/>
          <p:cNvSpPr/>
          <p:nvPr/>
        </p:nvSpPr>
        <p:spPr>
          <a:xfrm>
            <a:off x="2131447" y="1959100"/>
            <a:ext cx="4881105" cy="3785652"/>
          </a:xfrm>
          <a:prstGeom prst="rect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es-CO" sz="30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Pecados confesados: </a:t>
            </a:r>
          </a:p>
          <a:p>
            <a:r>
              <a:rPr lang="es-CO" sz="3000" b="1" kern="0" dirty="0">
                <a:ln>
                  <a:solidFill>
                    <a:srgbClr val="FFC000">
                      <a:lumMod val="50000"/>
                    </a:srgbClr>
                  </a:solidFill>
                </a:ln>
                <a:solidFill>
                  <a:srgbClr val="8A6900"/>
                </a:solidFill>
                <a:latin typeface="Arial Narrow" panose="020B0606020202030204" pitchFamily="34" charset="0"/>
              </a:rPr>
              <a:t>Las dos bestias simbólicas de Daniel 8 son los mismos animales que se usaban el día de la expiación para purificar el santuario terrenal de los pecados del pueblo de Dios. </a:t>
            </a:r>
          </a:p>
          <a:p>
            <a:r>
              <a:rPr lang="es-CO" sz="3000" b="1" kern="0" dirty="0">
                <a:ln>
                  <a:solidFill>
                    <a:srgbClr val="3A2B00"/>
                  </a:solidFill>
                </a:ln>
                <a:solidFill>
                  <a:srgbClr val="3A2B00"/>
                </a:solidFill>
                <a:latin typeface="Arial Narrow" panose="020B0606020202030204" pitchFamily="34" charset="0"/>
              </a:rPr>
              <a:t>Daniel 8:5,6; Levítico 16:5.</a:t>
            </a:r>
            <a:endParaRPr lang="es-CO" sz="3000" dirty="0">
              <a:ln>
                <a:solidFill>
                  <a:srgbClr val="3A2B00"/>
                </a:solidFill>
              </a:ln>
              <a:solidFill>
                <a:srgbClr val="3A2B00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 rot="20296902">
            <a:off x="2377230" y="2509078"/>
            <a:ext cx="3156171" cy="1938992"/>
          </a:xfrm>
          <a:prstGeom prst="rect">
            <a:avLst/>
          </a:prstGeom>
          <a:solidFill>
            <a:srgbClr val="6DFFFF"/>
          </a:solidFill>
          <a:ln w="38100"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es-CO" sz="3000" b="1" kern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En Daniel 8, Dios está llamando nuestra atención al Lugar Santísimo.</a:t>
            </a:r>
          </a:p>
        </p:txBody>
      </p:sp>
      <p:sp>
        <p:nvSpPr>
          <p:cNvPr id="9" name="CuadroTexto 8"/>
          <p:cNvSpPr txBox="1"/>
          <p:nvPr/>
        </p:nvSpPr>
        <p:spPr>
          <a:xfrm rot="20306000">
            <a:off x="2913238" y="4438632"/>
            <a:ext cx="3765252" cy="584775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32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cs typeface="Vijaya" panose="020B0604020202020204" pitchFamily="34" charset="0"/>
              </a:rPr>
              <a:t>Pecados perdonados.</a:t>
            </a:r>
            <a:endParaRPr kumimoji="0" lang="es-CO" sz="3200" b="1" i="0" u="none" strike="noStrike" kern="0" cap="none" spc="0" normalizeH="0" baseline="0" noProof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/>
              <a:uLnTx/>
              <a:uFillTx/>
              <a:latin typeface="Arial Narrow" panose="020B0606020202030204" pitchFamily="34" charset="0"/>
              <a:cs typeface="Vijaya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131448" y="1966148"/>
            <a:ext cx="4881105" cy="3785652"/>
          </a:xfrm>
          <a:prstGeom prst="rect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r>
              <a:rPr lang="es-CO" sz="30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2. Pecados no confesados: </a:t>
            </a:r>
          </a:p>
          <a:p>
            <a:r>
              <a:rPr lang="es-CO" sz="3000" b="1" kern="0" dirty="0">
                <a:ln>
                  <a:solidFill>
                    <a:srgbClr val="FFC000">
                      <a:lumMod val="50000"/>
                    </a:srgbClr>
                  </a:solidFill>
                </a:ln>
                <a:solidFill>
                  <a:srgbClr val="8A6900"/>
                </a:solidFill>
                <a:latin typeface="Arial Narrow" panose="020B0606020202030204" pitchFamily="34" charset="0"/>
              </a:rPr>
              <a:t>La acción sacrílega del cuerno pequeño al echar por tierra la verdad sobre el ministerio intercesor de Cristo en el Santuario Celestial e imponer un falso sistema de mediación.</a:t>
            </a:r>
          </a:p>
          <a:p>
            <a:r>
              <a:rPr lang="es-ES_tradnl" sz="3000" b="1" kern="0" dirty="0">
                <a:ln>
                  <a:solidFill>
                    <a:srgbClr val="3A2B00"/>
                  </a:solidFill>
                </a:ln>
                <a:solidFill>
                  <a:srgbClr val="3A2B00"/>
                </a:solidFill>
                <a:latin typeface="Arial Narrow" panose="020B0606020202030204" pitchFamily="34" charset="0"/>
              </a:rPr>
              <a:t>Daniel 8:9-12, 23-25.</a:t>
            </a:r>
            <a:endParaRPr lang="es-CO" sz="3000" dirty="0">
              <a:ln>
                <a:solidFill>
                  <a:srgbClr val="3A2B00"/>
                </a:solidFill>
              </a:ln>
              <a:solidFill>
                <a:srgbClr val="3A2B00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 rot="20058052">
            <a:off x="2422846" y="2557761"/>
            <a:ext cx="3156171" cy="1938992"/>
          </a:xfrm>
          <a:prstGeom prst="rect">
            <a:avLst/>
          </a:prstGeom>
          <a:solidFill>
            <a:srgbClr val="6DFFFF"/>
          </a:solidFill>
          <a:ln w="38100"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es-CO" sz="3000" b="1" kern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</a:rPr>
              <a:t>En Daniel 8, Dios está mostrando el poder apóstata del tiempo del fin.</a:t>
            </a:r>
          </a:p>
        </p:txBody>
      </p:sp>
      <p:sp>
        <p:nvSpPr>
          <p:cNvPr id="10" name="CuadroTexto 9"/>
          <p:cNvSpPr txBox="1"/>
          <p:nvPr/>
        </p:nvSpPr>
        <p:spPr>
          <a:xfrm rot="20041399">
            <a:off x="2737659" y="4293565"/>
            <a:ext cx="4351703" cy="584775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32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cs typeface="Vijaya" panose="020B0604020202020204" pitchFamily="34" charset="0"/>
              </a:rPr>
              <a:t> Pecados no perdonados.</a:t>
            </a:r>
            <a:endParaRPr kumimoji="0" lang="es-CO" sz="3200" b="1" i="0" u="none" strike="noStrike" kern="0" cap="none" spc="0" normalizeH="0" baseline="0" noProof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/>
              <a:uLnTx/>
              <a:uFillTx/>
              <a:latin typeface="Arial Narrow" panose="020B0606020202030204" pitchFamily="34" charset="0"/>
              <a:cs typeface="Vijaya" panose="020B0604020202020204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BDCC7A-5452-4D4D-8DB9-24ABBFEC2670}" type="slidenum">
              <a:rPr lang="es-ES" smtClean="0"/>
              <a:pPr>
                <a:defRPr/>
              </a:pPr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7151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9" grpId="0" animBg="1"/>
      <p:bldP spid="7" grpId="0" animBg="1"/>
      <p:bldP spid="12" grpId="0" animBg="1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1000">
              <a:srgbClr val="037706"/>
            </a:gs>
            <a:gs pos="34000">
              <a:schemeClr val="bg2">
                <a:tint val="45000"/>
                <a:shade val="99000"/>
                <a:satMod val="350000"/>
              </a:schemeClr>
            </a:gs>
            <a:gs pos="91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1209306" y="775726"/>
            <a:ext cx="6725388" cy="1200329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0" cap="none" spc="0" normalizeH="0" baseline="0" noProof="0" dirty="0">
                <a:ln>
                  <a:solidFill>
                    <a:srgbClr val="037706"/>
                  </a:solidFill>
                </a:ln>
                <a:solidFill>
                  <a:srgbClr val="037706"/>
                </a:solidFill>
                <a:effectLst/>
                <a:uLnTx/>
                <a:uFillTx/>
                <a:latin typeface="Arial Narrow" panose="020B0606020202030204" pitchFamily="34" charset="0"/>
                <a:cs typeface="Vijaya" panose="020B0604020202020204" pitchFamily="34" charset="0"/>
              </a:rPr>
              <a:t>El día de la expiación del Santuario </a:t>
            </a:r>
            <a:r>
              <a:rPr lang="es-CO" sz="3600" b="1" kern="0" dirty="0">
                <a:ln>
                  <a:solidFill>
                    <a:srgbClr val="037706"/>
                  </a:solidFill>
                </a:ln>
                <a:solidFill>
                  <a:srgbClr val="037706"/>
                </a:solidFill>
                <a:latin typeface="Arial Narrow" panose="020B0606020202030204" pitchFamily="34" charset="0"/>
                <a:cs typeface="Vijaya" panose="020B0604020202020204" pitchFamily="34" charset="0"/>
              </a:rPr>
              <a:t>C</a:t>
            </a:r>
            <a:r>
              <a:rPr kumimoji="0" lang="es-CO" sz="3600" b="1" i="0" u="none" strike="noStrike" kern="0" cap="none" spc="0" normalizeH="0" baseline="0" noProof="0" dirty="0" err="1">
                <a:ln>
                  <a:solidFill>
                    <a:srgbClr val="037706"/>
                  </a:solidFill>
                </a:ln>
                <a:solidFill>
                  <a:srgbClr val="037706"/>
                </a:solidFill>
                <a:effectLst/>
                <a:uLnTx/>
                <a:uFillTx/>
                <a:latin typeface="Arial Narrow" panose="020B0606020202030204" pitchFamily="34" charset="0"/>
                <a:cs typeface="Vijaya" panose="020B0604020202020204" pitchFamily="34" charset="0"/>
              </a:rPr>
              <a:t>elestial</a:t>
            </a:r>
            <a:r>
              <a:rPr kumimoji="0" lang="es-CO" sz="3600" b="1" i="0" u="none" strike="noStrike" kern="0" cap="none" spc="0" normalizeH="0" baseline="0" noProof="0" dirty="0">
                <a:ln>
                  <a:solidFill>
                    <a:srgbClr val="037706"/>
                  </a:solidFill>
                </a:ln>
                <a:solidFill>
                  <a:srgbClr val="037706"/>
                </a:solidFill>
                <a:effectLst/>
                <a:uLnTx/>
                <a:uFillTx/>
                <a:latin typeface="Arial Narrow" panose="020B0606020202030204" pitchFamily="34" charset="0"/>
                <a:cs typeface="Vijaya" panose="020B0604020202020204" pitchFamily="34" charset="0"/>
              </a:rPr>
              <a:t> también es un día de juicio.</a:t>
            </a:r>
          </a:p>
        </p:txBody>
      </p:sp>
      <p:sp>
        <p:nvSpPr>
          <p:cNvPr id="6" name="Pergamino vertical 5"/>
          <p:cNvSpPr/>
          <p:nvPr/>
        </p:nvSpPr>
        <p:spPr>
          <a:xfrm>
            <a:off x="770417" y="2299390"/>
            <a:ext cx="7603165" cy="2643674"/>
          </a:xfrm>
          <a:prstGeom prst="verticalScroll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es-CO" sz="3600" b="1" kern="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“…se levantará contra el Príncipe de los príncipes, pero será quebrantado, aunque no por mano humana”. </a:t>
            </a:r>
            <a:endParaRPr kumimoji="0" lang="es-CO" sz="3600" b="1" i="0" u="none" strike="noStrike" kern="0" cap="none" spc="0" normalizeH="0" baseline="0" noProof="0" dirty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Daniel 8:25.</a:t>
            </a:r>
            <a:r>
              <a:rPr kumimoji="0" lang="es-CO" sz="3200" b="0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endParaRPr kumimoji="0" lang="es-CO" sz="3000" b="1" i="0" u="none" strike="noStrike" kern="0" cap="none" spc="0" normalizeH="0" baseline="0" noProof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/>
              <a:uLnTx/>
              <a:uFillTx/>
              <a:latin typeface="Calisto MT" panose="02040603050505030304" pitchFamily="18" charset="0"/>
              <a:ea typeface="+mn-ea"/>
              <a:cs typeface="+mn-cs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960585" y="5261118"/>
            <a:ext cx="5222828" cy="1077218"/>
          </a:xfrm>
          <a:prstGeom prst="rect">
            <a:avLst/>
          </a:prstGeom>
          <a:gradFill rotWithShape="1">
            <a:gsLst>
              <a:gs pos="0">
                <a:srgbClr val="70AD47">
                  <a:tint val="50000"/>
                  <a:satMod val="300000"/>
                </a:srgbClr>
              </a:gs>
              <a:gs pos="35000">
                <a:srgbClr val="70AD47">
                  <a:tint val="37000"/>
                  <a:satMod val="300000"/>
                </a:srgbClr>
              </a:gs>
              <a:gs pos="100000">
                <a:srgbClr val="70AD47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noFill/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>
              <a:defRPr/>
            </a:pPr>
            <a:r>
              <a:rPr lang="es-CO" sz="3200" b="1" kern="0" spc="50" dirty="0">
                <a:ln w="9525" cmpd="sng">
                  <a:solidFill>
                    <a:srgbClr val="037706"/>
                  </a:solidFill>
                  <a:prstDash val="solid"/>
                </a:ln>
                <a:solidFill>
                  <a:srgbClr val="037706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latin typeface="Arial Narrow" panose="020B0606020202030204" pitchFamily="34" charset="0"/>
                <a:cs typeface="Aharoni" pitchFamily="2" charset="-79"/>
              </a:rPr>
              <a:t>Nótese que el cuerno pequeño será destruido.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BDCC7A-5452-4D4D-8DB9-24ABBFEC2670}" type="slidenum">
              <a:rPr lang="es-ES" smtClean="0"/>
              <a:pPr>
                <a:defRPr/>
              </a:pPr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492949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696" y="3567705"/>
            <a:ext cx="4264608" cy="2833094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613335" y="1309333"/>
            <a:ext cx="5917329" cy="2062103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lvl="0" indent="-457200" defTabSz="914400">
              <a:buFont typeface="Wingdings" panose="05000000000000000000" pitchFamily="2" charset="2"/>
              <a:buChar char="ü"/>
              <a:defRPr/>
            </a:pPr>
            <a:r>
              <a:rPr lang="es-CO" sz="3200" b="1" kern="0" dirty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Restaurar y purificar el Santuario y a su pueblo durante el juicio previo a su Venida mientras continúa su obra intercesora.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1603396" y="443567"/>
            <a:ext cx="5937208" cy="646331"/>
          </a:xfrm>
          <a:prstGeom prst="rect">
            <a:avLst/>
          </a:prstGeom>
          <a:solidFill>
            <a:srgbClr val="66FF99"/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s-CO" sz="3600" b="1" kern="0" dirty="0">
                <a:ln>
                  <a:solidFill>
                    <a:srgbClr val="034312"/>
                  </a:solidFill>
                </a:ln>
                <a:solidFill>
                  <a:srgbClr val="03431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La Obra de Jesús ahora.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613336" y="4338696"/>
            <a:ext cx="5917328" cy="2062103"/>
          </a:xfrm>
          <a:prstGeom prst="rect">
            <a:avLst/>
          </a:prstGeom>
          <a:solidFill>
            <a:schemeClr val="accent4">
              <a:lumMod val="60000"/>
              <a:lumOff val="40000"/>
              <a:alpha val="7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lvl="0" indent="-457200" defTabSz="914400">
              <a:buFont typeface="Wingdings" panose="05000000000000000000" pitchFamily="2" charset="2"/>
              <a:buChar char="ü"/>
              <a:defRPr/>
            </a:pPr>
            <a:r>
              <a:rPr lang="es-CO" sz="3200" b="1" kern="0" dirty="0">
                <a:ln>
                  <a:solidFill>
                    <a:srgbClr val="990000"/>
                  </a:solidFill>
                </a:ln>
                <a:solidFill>
                  <a:srgbClr val="99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Anunciar la hora del juicio, la verdad tal cual es en Jesús y la caída del cuerno pequeño.  </a:t>
            </a:r>
          </a:p>
          <a:p>
            <a:pPr lvl="0" defTabSz="914400">
              <a:defRPr/>
            </a:pPr>
            <a:r>
              <a:rPr lang="es-CO" sz="3200" b="1" kern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</a:t>
            </a:r>
            <a:r>
              <a:rPr lang="es-CO" sz="3200" b="1" kern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Apocalipsis 14:6-12.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613336" y="3545999"/>
            <a:ext cx="5917328" cy="646331"/>
          </a:xfrm>
          <a:prstGeom prst="rect">
            <a:avLst/>
          </a:prstGeom>
          <a:solidFill>
            <a:srgbClr val="66FF99">
              <a:alpha val="74000"/>
            </a:srgb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s-CO" sz="3600" b="1" kern="0" dirty="0">
                <a:ln>
                  <a:solidFill>
                    <a:srgbClr val="034312"/>
                  </a:solidFill>
                </a:ln>
                <a:solidFill>
                  <a:srgbClr val="03431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Ésta es nuestra obra.</a:t>
            </a: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22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019391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848679" y="701938"/>
            <a:ext cx="5446643" cy="3170099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000" b="1" i="0" u="none" strike="noStrike" kern="0" cap="none" spc="0" normalizeH="0" baseline="0" noProof="0" dirty="0">
                <a:ln>
                  <a:solidFill>
                    <a:srgbClr val="036D06"/>
                  </a:solidFill>
                </a:ln>
                <a:solidFill>
                  <a:srgbClr val="037706"/>
                </a:solidFill>
                <a:effectLst/>
                <a:uLnTx/>
                <a:uFillTx/>
                <a:latin typeface="Arial Narrow" panose="020B0606020202030204" pitchFamily="34" charset="0"/>
              </a:rPr>
              <a:t>El cuerno pequeño echó por tierra la verdad, pero Dios levantó un pueblo para iluminar al mundo con la verdad restaurada</a:t>
            </a:r>
            <a:r>
              <a:rPr kumimoji="0" lang="es-CO" sz="4000" b="1" i="0" u="none" strike="noStrike" kern="0" cap="none" spc="0" normalizeH="0" noProof="0" dirty="0">
                <a:ln>
                  <a:solidFill>
                    <a:srgbClr val="036D06"/>
                  </a:solidFill>
                </a:ln>
                <a:solidFill>
                  <a:srgbClr val="037706"/>
                </a:solidFill>
                <a:effectLst/>
                <a:uLnTx/>
                <a:uFillTx/>
                <a:latin typeface="Arial Narrow" panose="020B0606020202030204" pitchFamily="34" charset="0"/>
              </a:rPr>
              <a:t>.</a:t>
            </a:r>
            <a:r>
              <a:rPr kumimoji="0" lang="es-CO" sz="4000" b="1" i="0" u="none" strike="noStrike" kern="0" cap="none" spc="0" normalizeH="0" baseline="0" noProof="0" dirty="0">
                <a:ln>
                  <a:solidFill>
                    <a:srgbClr val="036D06"/>
                  </a:solidFill>
                </a:ln>
                <a:solidFill>
                  <a:srgbClr val="037706"/>
                </a:solidFill>
                <a:effectLst/>
                <a:uLnTx/>
                <a:uFillTx/>
                <a:latin typeface="Arial Narrow" panose="020B0606020202030204" pitchFamily="34" charset="0"/>
              </a:rPr>
              <a:t> </a:t>
            </a:r>
            <a:endParaRPr kumimoji="0" lang="es-CO" sz="3600" b="1" i="0" u="none" strike="noStrike" kern="0" cap="none" spc="0" normalizeH="0" baseline="0" noProof="0" dirty="0">
              <a:ln>
                <a:solidFill>
                  <a:srgbClr val="036D06"/>
                </a:solidFill>
              </a:ln>
              <a:solidFill>
                <a:srgbClr val="037706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678" y="712302"/>
            <a:ext cx="5446643" cy="5446643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848678" y="4502525"/>
            <a:ext cx="5446643" cy="1938992"/>
          </a:xfrm>
          <a:prstGeom prst="rect">
            <a:avLst/>
          </a:prstGeom>
          <a:gradFill rotWithShape="1">
            <a:gsLst>
              <a:gs pos="0">
                <a:srgbClr val="477BD1">
                  <a:tint val="70000"/>
                  <a:lumMod val="110000"/>
                  <a:alpha val="50000"/>
                </a:srgbClr>
              </a:gs>
              <a:gs pos="100000">
                <a:srgbClr val="477BD1">
                  <a:tint val="82000"/>
                  <a:alpha val="74000"/>
                </a:srgbClr>
              </a:gs>
            </a:gsLst>
            <a:lin ang="5400000" scaled="0"/>
          </a:gradFill>
          <a:ln w="9525" cap="rnd" cmpd="sng" algn="ctr">
            <a:solidFill>
              <a:srgbClr val="477BD1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s-CO" sz="4000" b="1" kern="0" dirty="0">
                <a:ln>
                  <a:solidFill>
                    <a:srgbClr val="002060"/>
                  </a:solidFill>
                </a:ln>
                <a:solidFill>
                  <a:srgbClr val="1403EF"/>
                </a:solidFill>
                <a:latin typeface="Comic Sans MS" panose="030F0702030302020204" pitchFamily="66" charset="0"/>
              </a:rPr>
              <a:t>¿Estás tú haciendo tu parte en tu esfera de influencia?</a:t>
            </a:r>
            <a:endParaRPr lang="es-CO" sz="3600" b="1" kern="0" dirty="0">
              <a:ln>
                <a:solidFill>
                  <a:srgbClr val="002060"/>
                </a:solidFill>
              </a:ln>
              <a:solidFill>
                <a:srgbClr val="1403EF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23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22465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Damask">
  <a:themeElements>
    <a:clrScheme name="Azul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4539428D-6454-4FE6-B992-2D59F0AC2F89}"/>
    </a:ext>
  </a:extLst>
</a:theme>
</file>

<file path=ppt/theme/theme2.xml><?xml version="1.0" encoding="utf-8"?>
<a:theme xmlns:a="http://schemas.openxmlformats.org/drawingml/2006/main" name="1_Reflejos">
  <a:themeElements>
    <a:clrScheme name="Azul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Reflejo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eflejos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lejos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lejos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Celesti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61DDDE80-2DFA-4F2A-B66F-72059846BDAA}"/>
    </a:ext>
  </a:extLst>
</a:theme>
</file>

<file path=ppt/theme/theme4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04C7E"/>
      </a:dk2>
      <a:lt2>
        <a:srgbClr val="EBEBEB"/>
      </a:lt2>
      <a:accent1>
        <a:srgbClr val="94CE67"/>
      </a:accent1>
      <a:accent2>
        <a:srgbClr val="49D1CD"/>
      </a:accent2>
      <a:accent3>
        <a:srgbClr val="61A5D6"/>
      </a:accent3>
      <a:accent4>
        <a:srgbClr val="9D8CD3"/>
      </a:accent4>
      <a:accent5>
        <a:srgbClr val="E45C8A"/>
      </a:accent5>
      <a:accent6>
        <a:srgbClr val="F98C61"/>
      </a:accent6>
      <a:hlink>
        <a:srgbClr val="AAF172"/>
      </a:hlink>
      <a:folHlink>
        <a:srgbClr val="E7F19A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E44E6A2F-09CD-4BE0-B42D-107FF03CEED6}"/>
    </a:ext>
  </a:extLst>
</a:theme>
</file>

<file path=ppt/theme/theme5.xml><?xml version="1.0" encoding="utf-8"?>
<a:theme xmlns:a="http://schemas.openxmlformats.org/drawingml/2006/main" name="Lápices de ce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Lápices de cera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ápices de cera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ápices de cera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ápices de cera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ápices de cera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ápices de cera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ápices de cera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ápices de cera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ápices de cera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Celestial">
  <a:themeElements>
    <a:clrScheme name="Celestial">
      <a:dk1>
        <a:sysClr val="windowText" lastClr="000000"/>
      </a:dk1>
      <a:lt1>
        <a:sysClr val="window" lastClr="FFFFFF"/>
      </a:lt1>
      <a:dk2>
        <a:srgbClr val="16476F"/>
      </a:dk2>
      <a:lt2>
        <a:srgbClr val="EBEBEB"/>
      </a:lt2>
      <a:accent1>
        <a:srgbClr val="E5B458"/>
      </a:accent1>
      <a:accent2>
        <a:srgbClr val="F77754"/>
      </a:accent2>
      <a:accent3>
        <a:srgbClr val="D8507E"/>
      </a:accent3>
      <a:accent4>
        <a:srgbClr val="BC70EE"/>
      </a:accent4>
      <a:accent5>
        <a:srgbClr val="3CA2E2"/>
      </a:accent5>
      <a:accent6>
        <a:srgbClr val="91BF77"/>
      </a:accent6>
      <a:hlink>
        <a:srgbClr val="71DDAB"/>
      </a:hlink>
      <a:folHlink>
        <a:srgbClr val="A6E4C7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B36E0D05-787B-4C61-8268-2D6C1FBEDA32}"/>
    </a:ext>
  </a:extLst>
</a:theme>
</file>

<file path=ppt/theme/theme7.xml><?xml version="1.0" encoding="utf-8"?>
<a:theme xmlns:a="http://schemas.openxmlformats.org/drawingml/2006/main" name="2_Reflejos">
  <a:themeElements>
    <a:clrScheme name="Reflejos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Reflejo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eflejos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lejos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lejos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lejos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Damasco</Template>
  <TotalTime>4944</TotalTime>
  <Words>1554</Words>
  <Application>Microsoft Office PowerPoint</Application>
  <PresentationFormat>Presentación en pantalla (4:3)</PresentationFormat>
  <Paragraphs>127</Paragraphs>
  <Slides>23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7</vt:i4>
      </vt:variant>
      <vt:variant>
        <vt:lpstr>Títulos de diapositiva</vt:lpstr>
      </vt:variant>
      <vt:variant>
        <vt:i4>23</vt:i4>
      </vt:variant>
    </vt:vector>
  </HeadingPairs>
  <TitlesOfParts>
    <vt:vector size="41" baseType="lpstr">
      <vt:lpstr>Arial</vt:lpstr>
      <vt:lpstr>Arial Narrow</vt:lpstr>
      <vt:lpstr>Bookman Old Style</vt:lpstr>
      <vt:lpstr>Calibri</vt:lpstr>
      <vt:lpstr>Calibri Light</vt:lpstr>
      <vt:lpstr>Calisto MT</vt:lpstr>
      <vt:lpstr>Comic Sans MS</vt:lpstr>
      <vt:lpstr>Georgia</vt:lpstr>
      <vt:lpstr>Rockwell</vt:lpstr>
      <vt:lpstr>Tahoma</vt:lpstr>
      <vt:lpstr>Wingdings</vt:lpstr>
      <vt:lpstr>Damask</vt:lpstr>
      <vt:lpstr>1_Reflejos</vt:lpstr>
      <vt:lpstr>1_Celestial</vt:lpstr>
      <vt:lpstr>Celestial</vt:lpstr>
      <vt:lpstr>Lápices de cera</vt:lpstr>
      <vt:lpstr>2_Celestial</vt:lpstr>
      <vt:lpstr>2_Reflejos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TuSoft.org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TuSoft</dc:creator>
  <cp:lastModifiedBy>Usuario de Windows</cp:lastModifiedBy>
  <cp:revision>924</cp:revision>
  <dcterms:created xsi:type="dcterms:W3CDTF">2015-08-28T22:36:02Z</dcterms:created>
  <dcterms:modified xsi:type="dcterms:W3CDTF">2019-02-20T16:22:01Z</dcterms:modified>
</cp:coreProperties>
</file>