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341" r:id="rId3"/>
    <p:sldId id="317" r:id="rId4"/>
    <p:sldId id="321" r:id="rId5"/>
    <p:sldId id="322" r:id="rId6"/>
    <p:sldId id="324" r:id="rId7"/>
    <p:sldId id="323" r:id="rId8"/>
    <p:sldId id="325" r:id="rId9"/>
    <p:sldId id="285" r:id="rId10"/>
    <p:sldId id="286" r:id="rId11"/>
    <p:sldId id="329" r:id="rId12"/>
    <p:sldId id="339" r:id="rId13"/>
    <p:sldId id="328" r:id="rId14"/>
    <p:sldId id="334" r:id="rId15"/>
    <p:sldId id="331" r:id="rId16"/>
    <p:sldId id="289" r:id="rId17"/>
    <p:sldId id="290" r:id="rId18"/>
    <p:sldId id="291" r:id="rId19"/>
    <p:sldId id="335" r:id="rId20"/>
    <p:sldId id="318" r:id="rId21"/>
    <p:sldId id="336" r:id="rId22"/>
    <p:sldId id="337" r:id="rId23"/>
    <p:sldId id="292" r:id="rId24"/>
    <p:sldId id="297" r:id="rId25"/>
    <p:sldId id="298" r:id="rId26"/>
    <p:sldId id="313" r:id="rId27"/>
    <p:sldId id="340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140000"/>
    <a:srgbClr val="220000"/>
    <a:srgbClr val="75FFC7"/>
    <a:srgbClr val="FFFF99"/>
    <a:srgbClr val="FFFFCC"/>
    <a:srgbClr val="66FFCC"/>
    <a:srgbClr val="76EEEE"/>
    <a:srgbClr val="B3F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22" autoAdjust="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9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C9848-BF0B-4899-A706-52D28F70AF45}" type="datetimeFigureOut">
              <a:rPr lang="es-CO" smtClean="0"/>
              <a:t>01/01/2016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7D448-B549-4886-9483-F22277F46F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8421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7D448-B549-4886-9483-F22277F46FE3}" type="slidenum">
              <a:rPr lang="es-CO" smtClean="0">
                <a:solidFill>
                  <a:prstClr val="black"/>
                </a:solidFill>
              </a:rPr>
              <a:pPr/>
              <a:t>25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93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7D448-B549-4886-9483-F22277F46FE3}" type="slidenum">
              <a:rPr lang="es-CO" smtClean="0">
                <a:solidFill>
                  <a:prstClr val="black"/>
                </a:solidFill>
              </a:rPr>
              <a:pPr/>
              <a:t>26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89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88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295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76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97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071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18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26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44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09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20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0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E12C7-F6E5-4EF1-882A-6BBEFB880047}" type="datetimeFigureOut">
              <a:rPr lang="es-ES" smtClean="0"/>
              <a:pPr/>
              <a:t>01/01/2016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6A8ED-124F-432F-A5EB-3C083593862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2210B-ABF5-48BB-9E08-13A6515402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01/01/2016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4E8C1-8686-4C71-9334-288206E4C87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7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>
            <p:custDataLst>
              <p:tags r:id="rId2"/>
            </p:custDataLst>
          </p:nvPr>
        </p:nvSpPr>
        <p:spPr>
          <a:xfrm>
            <a:off x="1601670" y="1754815"/>
            <a:ext cx="468483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es-ES" dirty="0">
              <a:solidFill>
                <a:prstClr val="black"/>
              </a:solidFill>
              <a:latin typeface="Arial Black" pitchFamily="34" charset="0"/>
              <a:ea typeface="Calibri"/>
            </a:endParaRPr>
          </a:p>
        </p:txBody>
      </p:sp>
      <p:sp>
        <p:nvSpPr>
          <p:cNvPr id="6" name="5 Rectángulo"/>
          <p:cNvSpPr/>
          <p:nvPr>
            <p:custDataLst>
              <p:tags r:id="rId3"/>
            </p:custDataLst>
          </p:nvPr>
        </p:nvSpPr>
        <p:spPr>
          <a:xfrm>
            <a:off x="1297216" y="1738702"/>
            <a:ext cx="3328790" cy="3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es-ES" sz="1500" dirty="0">
              <a:solidFill>
                <a:srgbClr val="000000"/>
              </a:solidFill>
              <a:latin typeface="Arial Black"/>
              <a:ea typeface="Calibri"/>
            </a:endParaRPr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1AAE-3AC2-4380-9960-8354055D943E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156176" y="254832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CO" dirty="0">
              <a:solidFill>
                <a:prstClr val="black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0" y="27384"/>
            <a:ext cx="9144000" cy="6858000"/>
            <a:chOff x="0" y="27384"/>
            <a:chExt cx="9144000" cy="68580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7384"/>
              <a:ext cx="9144000" cy="6858000"/>
            </a:xfrm>
            <a:prstGeom prst="rect">
              <a:avLst/>
            </a:prstGeom>
          </p:spPr>
        </p:pic>
        <p:sp>
          <p:nvSpPr>
            <p:cNvPr id="7" name="Rectángulo 6"/>
            <p:cNvSpPr/>
            <p:nvPr/>
          </p:nvSpPr>
          <p:spPr>
            <a:xfrm>
              <a:off x="1867200" y="2548327"/>
              <a:ext cx="5409601" cy="110799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6600" b="1" i="0" u="none" strike="noStrike" kern="0" normalizeH="0" baseline="0" noProof="0" dirty="0" smtClean="0">
                  <a:ln w="38100">
                    <a:solidFill>
                      <a:srgbClr val="C00000"/>
                    </a:solidFill>
                    <a:prstDash val="solid"/>
                  </a:ln>
                  <a:solidFill>
                    <a:srgbClr val="FFFF00"/>
                  </a:solidFill>
                  <a:uLnTx/>
                  <a:uFillTx/>
                  <a:latin typeface="Bauhaus 93" panose="04030905020B02020C02" pitchFamily="82" charset="0"/>
                  <a:ea typeface="Calibri" pitchFamily="34" charset="0"/>
                  <a:cs typeface="Times New Roman" pitchFamily="18" charset="0"/>
                </a:rPr>
                <a:t>LA NUEVA LUZ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4491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097614" y="2153639"/>
            <a:ext cx="6948772" cy="18707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CO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En realidad la Biblia es completa, pero la comprensión de esa magnífica revelación es progresiva.</a:t>
            </a:r>
            <a:endParaRPr lang="es-CO" sz="36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511660" y="604796"/>
            <a:ext cx="6120680" cy="12003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¿CUÁL ES LA NUEVA LUZ EN RELACIÓN CON LA ESCRITURA?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295636" y="4437112"/>
            <a:ext cx="6552728" cy="18707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CO" sz="36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la correcta y progresiva comprensión de esa revelación es lo que llamamos nueva luz.</a:t>
            </a:r>
            <a:endParaRPr lang="es-CO" sz="36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40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917594" y="1268760"/>
            <a:ext cx="7308812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“La senda de los justos es como la luz de la aurora, </a:t>
            </a:r>
            <a:r>
              <a:rPr lang="es-CO" sz="34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que va en aumento </a:t>
            </a: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hasta llegar al pleno día”. 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Proverbios 4:18. </a:t>
            </a:r>
            <a:endParaRPr lang="es-CO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25706" y="332656"/>
            <a:ext cx="5292588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40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La luz será aumentada.</a:t>
            </a:r>
            <a:endParaRPr lang="es-AR" sz="40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58797" y="3212976"/>
            <a:ext cx="8226406" cy="32573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“Tenemos también la palabra profética más segura, a la cual hacéis bien en estar atentos como a una antorcha que alumbra en lugar oscuro, </a:t>
            </a:r>
            <a:r>
              <a:rPr lang="es-CO" sz="34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hasta que el día esclarezca </a:t>
            </a:r>
          </a:p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y el lucero de la mañana salga en vuestros corazones”. 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 Peter 1:19. </a:t>
            </a:r>
            <a:endParaRPr lang="es-CO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01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40" y="2125038"/>
            <a:ext cx="5438720" cy="408184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917594" y="548680"/>
            <a:ext cx="730881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 comprensión humana de la Biblia es gradual y progresiva.</a:t>
            </a:r>
            <a:endParaRPr lang="es-CO" sz="36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36242" y="2052484"/>
            <a:ext cx="6071517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Ninguna generación ha tenido toda la comprensión de todo el contenido de la Biblia.</a:t>
            </a:r>
            <a:endParaRPr lang="es-CO" sz="36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5780" y="4149080"/>
            <a:ext cx="853244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600" b="1" dirty="0" smtClean="0">
                <a:ln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Aunque los seres humanos han hecho esfuerzos en cada generación para explicar la Escritura, </a:t>
            </a:r>
            <a:r>
              <a:rPr lang="es-CO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siempre habrá más que aprender.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 conocimiento no está agotado.</a:t>
            </a:r>
            <a:endParaRPr lang="es-CO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14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9756" y="404664"/>
            <a:ext cx="8964488" cy="33855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lvl="0" algn="ctr"/>
            <a:r>
              <a:rPr lang="es-CO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Dios no </a:t>
            </a:r>
            <a:r>
              <a:rPr lang="es-CO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 revelado </a:t>
            </a:r>
            <a:r>
              <a:rPr lang="es-CO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toda su verdad a </a:t>
            </a:r>
            <a:r>
              <a:rPr lang="es-CO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un solo hombre, la </a:t>
            </a:r>
            <a:r>
              <a:rPr lang="es-CO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revelación progresiva </a:t>
            </a:r>
            <a:r>
              <a:rPr lang="es-CO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significa que Dios ha estado desenvolviendo el rollo de la </a:t>
            </a:r>
            <a:r>
              <a:rPr lang="es-CO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verdad divina a </a:t>
            </a:r>
            <a:r>
              <a:rPr lang="es-CO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través de la historia a diferentes hombres según su propósito.</a:t>
            </a:r>
          </a:p>
          <a:p>
            <a:pPr marR="28575" lvl="0" algn="ctr"/>
            <a:r>
              <a:rPr lang="es-CO" sz="34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 verdad presente en cada generación.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53394" y="4077072"/>
            <a:ext cx="7632848" cy="2385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lvl="0" algn="ctr">
              <a:spcBef>
                <a:spcPts val="150"/>
              </a:spcBef>
            </a:pPr>
            <a:r>
              <a:rPr lang="es-CO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Notemos las palabras del Señor:</a:t>
            </a:r>
          </a:p>
          <a:p>
            <a:pPr marR="28575" lvl="0" algn="ctr">
              <a:spcBef>
                <a:spcPts val="150"/>
              </a:spcBef>
            </a:pPr>
            <a:r>
              <a:rPr lang="es-CO" sz="36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s-CO" sz="36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Aún tengo muchas cosas </a:t>
            </a:r>
            <a:r>
              <a:rPr lang="es-CO" sz="36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que deciros</a:t>
            </a:r>
            <a:r>
              <a:rPr lang="es-CO" sz="36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endParaRPr lang="es-CO" sz="3600" b="1" i="1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28575" lvl="0" algn="ctr">
              <a:spcBef>
                <a:spcPts val="150"/>
              </a:spcBef>
            </a:pPr>
            <a:r>
              <a:rPr lang="es-CO" sz="36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pero </a:t>
            </a:r>
            <a:r>
              <a:rPr lang="es-CO" sz="36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ahora no las podéis </a:t>
            </a:r>
            <a:r>
              <a:rPr lang="es-CO" sz="36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sobrellevar”.</a:t>
            </a:r>
          </a:p>
          <a:p>
            <a:pPr marR="28575" lvl="0" algn="ctr">
              <a:spcBef>
                <a:spcPts val="150"/>
              </a:spcBef>
            </a:pPr>
            <a:r>
              <a:rPr lang="es-CO" sz="3600" b="1" i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600" b="1" i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Juan </a:t>
            </a:r>
            <a:r>
              <a:rPr lang="es-CO" sz="3600" b="1" i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16.12. </a:t>
            </a:r>
            <a:endParaRPr lang="es-CO" sz="3600" b="1" i="1" dirty="0">
              <a:ln>
                <a:solidFill>
                  <a:prstClr val="black"/>
                </a:solidFill>
              </a:ln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3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023382" y="332656"/>
            <a:ext cx="7097228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Esto no significa que los que vivieron en épocas pasadas tuvieron una revelación incompleta.</a:t>
            </a:r>
            <a:endParaRPr lang="es-CO" sz="3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90713" y="2276872"/>
            <a:ext cx="7362566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cada persona en cada generación se le ha dado la oportunidad de tener la luz necesaria para alcanzar la salvación.</a:t>
            </a:r>
            <a:endParaRPr lang="es-CO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9865" y="4152827"/>
            <a:ext cx="7604270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400" b="1" dirty="0">
                <a:ln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s-CO" sz="3400" b="1" dirty="0" smtClean="0">
                <a:ln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as </a:t>
            </a:r>
            <a:r>
              <a:rPr lang="es-CO" sz="3400" b="1" dirty="0">
                <a:ln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Escrituras están publicadas y abiertas para todo aquel que </a:t>
            </a:r>
            <a:r>
              <a:rPr lang="es-CO" sz="3400" b="1" dirty="0" smtClean="0">
                <a:ln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desee estudiarlas, </a:t>
            </a: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Pero no todos la comprenden.  </a:t>
            </a:r>
            <a:endParaRPr lang="es-CO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236070" y="6028782"/>
            <a:ext cx="2451057" cy="72173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R="28575" lvl="0" algn="ctr">
              <a:lnSpc>
                <a:spcPct val="107000"/>
              </a:lnSpc>
              <a:spcBef>
                <a:spcPts val="150"/>
              </a:spcBef>
            </a:pPr>
            <a:r>
              <a:rPr lang="es-CO" sz="4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¿Por qué? </a:t>
            </a:r>
          </a:p>
        </p:txBody>
      </p:sp>
    </p:spTree>
    <p:extLst>
      <p:ext uri="{BB962C8B-B14F-4D97-AF65-F5344CB8AC3E}">
        <p14:creationId xmlns:p14="http://schemas.microsoft.com/office/powerpoint/2010/main" val="261555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31025" y="3573016"/>
            <a:ext cx="7481948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Los entendidos no son los mejor dotados intelectualmente, sino los que tienen una relación estrecha con el Señor y estudian la Escritura con humildad, sean </a:t>
            </a:r>
            <a:r>
              <a:rPr lang="es-CO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r>
              <a:rPr lang="es-CO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 intelectuales</a:t>
            </a:r>
            <a:r>
              <a:rPr lang="es-CO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33605" y="1484784"/>
            <a:ext cx="7276790" cy="17799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“…ninguno </a:t>
            </a:r>
            <a:r>
              <a:rPr lang="es-CO" sz="3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 los impíos entenderá, pero los entendidos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comprenderán”. </a:t>
            </a:r>
          </a:p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CO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Daniel 12:10.</a:t>
            </a:r>
            <a:endParaRPr lang="es-CO" sz="36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33137" y="548680"/>
            <a:ext cx="7677727" cy="6851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CO" sz="3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Porque sólo los entendidos entienden.</a:t>
            </a:r>
            <a:endParaRPr lang="es-CO" sz="36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64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42619" y="1611858"/>
            <a:ext cx="6858762" cy="3257302"/>
          </a:xfrm>
          <a:prstGeom prst="rect">
            <a:avLst/>
          </a:prstGeom>
          <a:effectLst>
            <a:glow rad="63500">
              <a:srgbClr val="BEF18F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“Siempre </a:t>
            </a:r>
            <a:r>
              <a:rPr lang="es-AR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 revelará nueva luz </a:t>
            </a:r>
            <a:endParaRPr lang="es-AR" sz="3400" b="1" dirty="0" smtClean="0">
              <a:ln>
                <a:solidFill>
                  <a:srgbClr val="0000FF"/>
                </a:solidFill>
              </a:ln>
              <a:solidFill>
                <a:srgbClr val="0000CC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AR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 Palabra de Dios </a:t>
            </a:r>
            <a:r>
              <a:rPr lang="es-AR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aquel que mantiene una relación viva con el Sol de Justicia. </a:t>
            </a:r>
            <a:r>
              <a:rPr lang="es-AR" sz="3400" b="1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Nadie llegue a la conclusión de que no hay más verdad para ser </a:t>
            </a:r>
            <a:r>
              <a:rPr lang="es-AR" sz="34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revelada”. </a:t>
            </a:r>
            <a:r>
              <a:rPr lang="es-AR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CSOES 36.</a:t>
            </a:r>
            <a:endParaRPr lang="es-ES" sz="3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087724" y="538836"/>
            <a:ext cx="4968552" cy="646331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El testimonio White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25606" y="5301208"/>
            <a:ext cx="721880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Nótese que la nueva luz </a:t>
            </a:r>
          </a:p>
          <a:p>
            <a:pPr algn="ctr"/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proviene de </a:t>
            </a:r>
            <a:r>
              <a:rPr lang="es-AR" sz="3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Palabra de </a:t>
            </a:r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Dios.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323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6" y="2675781"/>
            <a:ext cx="5076825" cy="3810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728573" y="1891262"/>
            <a:ext cx="7686854" cy="1138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mandamiento nuevo </a:t>
            </a:r>
            <a:r>
              <a:rPr lang="es-CO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os doy:</a:t>
            </a:r>
            <a:r>
              <a:rPr lang="es-CO" sz="3400" b="1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CO" sz="3400" b="1" dirty="0" smtClean="0">
              <a:ln w="28575">
                <a:solidFill>
                  <a:schemeClr val="tx1"/>
                </a:solidFill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28575" algn="ctr">
              <a:spcAft>
                <a:spcPts val="0"/>
              </a:spcAft>
            </a:pPr>
            <a:r>
              <a:rPr lang="es-CO" sz="3400" b="1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Que </a:t>
            </a:r>
            <a:r>
              <a:rPr lang="es-CO" sz="3400" b="1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os améis unos a </a:t>
            </a:r>
            <a:r>
              <a:rPr lang="es-CO" sz="3400" b="1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otros…”.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Juan 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13:34.</a:t>
            </a:r>
            <a:endParaRPr lang="es-CO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81853" y="455456"/>
            <a:ext cx="7580293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>
                <a:ln w="19050">
                  <a:solidFill>
                    <a:srgbClr val="FF0000"/>
                  </a:solidFill>
                </a:ln>
                <a:solidFill>
                  <a:srgbClr val="220000"/>
                </a:solidFill>
                <a:ea typeface="Calibri" pitchFamily="34" charset="0"/>
                <a:cs typeface="Arial" panose="020B0604020202020204" pitchFamily="34" charset="0"/>
              </a:rPr>
              <a:t>La </a:t>
            </a:r>
            <a:r>
              <a:rPr lang="es-AR" sz="3600" b="1" dirty="0" smtClean="0">
                <a:ln w="19050">
                  <a:solidFill>
                    <a:srgbClr val="FF0000"/>
                  </a:solidFill>
                </a:ln>
                <a:solidFill>
                  <a:srgbClr val="220000"/>
                </a:solidFill>
                <a:ea typeface="Calibri" pitchFamily="34" charset="0"/>
                <a:cs typeface="Arial" panose="020B0604020202020204" pitchFamily="34" charset="0"/>
              </a:rPr>
              <a:t>nueva luz es como el </a:t>
            </a:r>
            <a:r>
              <a:rPr lang="es-AR" sz="3600" b="1" dirty="0">
                <a:ln w="19050">
                  <a:solidFill>
                    <a:srgbClr val="FF0000"/>
                  </a:solidFill>
                </a:ln>
                <a:solidFill>
                  <a:srgbClr val="220000"/>
                </a:solidFill>
                <a:ea typeface="Calibri" pitchFamily="34" charset="0"/>
                <a:cs typeface="Arial" panose="020B0604020202020204" pitchFamily="34" charset="0"/>
              </a:rPr>
              <a:t>mandamiento nuevo que </a:t>
            </a:r>
            <a:r>
              <a:rPr lang="es-AR" sz="3600" b="1" dirty="0" smtClean="0">
                <a:ln w="19050">
                  <a:solidFill>
                    <a:srgbClr val="FF0000"/>
                  </a:solidFill>
                </a:ln>
                <a:solidFill>
                  <a:srgbClr val="220000"/>
                </a:solidFill>
                <a:ea typeface="Calibri" pitchFamily="34" charset="0"/>
                <a:cs typeface="Arial" panose="020B0604020202020204" pitchFamily="34" charset="0"/>
              </a:rPr>
              <a:t>Jesús dio a sus discípulos.</a:t>
            </a:r>
            <a:endParaRPr lang="es-AR" sz="3600" b="1" dirty="0">
              <a:ln w="19050">
                <a:solidFill>
                  <a:srgbClr val="FF0000"/>
                </a:solidFill>
              </a:ln>
              <a:solidFill>
                <a:srgbClr val="220000"/>
              </a:solidFill>
              <a:ea typeface="Calibri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73578" y="3284984"/>
            <a:ext cx="7596844" cy="32316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AR" sz="3400" b="1" dirty="0" smtClean="0">
                <a:ln w="12700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s-CO" sz="3400" b="1" dirty="0" smtClean="0">
                <a:ln w="12700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Hermanos</a:t>
            </a:r>
            <a:r>
              <a:rPr lang="es-CO" sz="3400" b="1" dirty="0">
                <a:ln w="12700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no os escribo </a:t>
            </a:r>
            <a:r>
              <a:rPr lang="es-CO" sz="3400" b="1" dirty="0">
                <a:ln w="28575">
                  <a:solidFill>
                    <a:srgbClr val="FF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mandamiento nuevo, sino el mandamiento antiguo que habéis tenido desde el principio</a:t>
            </a:r>
            <a:r>
              <a:rPr lang="es-CO" sz="3400" b="1" dirty="0" smtClean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R="28575" algn="ctr">
              <a:spcAft>
                <a:spcPts val="0"/>
              </a:spcAft>
            </a:pPr>
            <a:r>
              <a:rPr lang="es-CO" sz="3400" b="1" dirty="0" smtClean="0">
                <a:ln w="12700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400" b="1" dirty="0">
                <a:ln w="12700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este mandamiento antiguo es la palabra que habéis oído desde el </a:t>
            </a:r>
            <a:r>
              <a:rPr lang="es-CO" sz="3400" b="1" dirty="0" smtClean="0">
                <a:ln w="12700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principio”. </a:t>
            </a:r>
          </a:p>
          <a:p>
            <a:pPr marR="28575" algn="ctr"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s-CO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Juan </a:t>
            </a:r>
            <a:r>
              <a:rPr lang="es-CO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2:7. Véanse los versículos 8 al 17.</a:t>
            </a:r>
            <a:endParaRPr lang="es-CO" sz="3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19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5" y="2629981"/>
            <a:ext cx="5076825" cy="3810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70322" y="3874403"/>
            <a:ext cx="7803357" cy="1138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CO" sz="3400" b="1" dirty="0" smtClean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22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 verdad siempre ha estado en la Biblia, </a:t>
            </a:r>
          </a:p>
          <a:p>
            <a:pPr marR="28575" algn="ctr">
              <a:spcAft>
                <a:spcPts val="0"/>
              </a:spcAft>
            </a:pPr>
            <a:r>
              <a:rPr lang="es-CO" sz="3400" b="1" dirty="0" smtClean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22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lo nuevo es la comprensión de esa verdad.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340639" y="2420888"/>
            <a:ext cx="6462718" cy="1138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s-CO" sz="3400" b="1" dirty="0" smtClean="0">
                <a:ln w="28575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s-CO" sz="3400" b="1" u="sng" dirty="0" smtClean="0">
                <a:ln w="28575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amarás </a:t>
            </a:r>
            <a:r>
              <a:rPr lang="es-CO" sz="3400" b="1" u="sng" dirty="0">
                <a:ln w="28575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tu prójimo</a:t>
            </a:r>
            <a:r>
              <a:rPr lang="es-CO" sz="3400" b="1" dirty="0">
                <a:ln w="28575"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400" b="1" dirty="0">
                <a:ln w="28575"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como a ti mismo</a:t>
            </a:r>
            <a:r>
              <a:rPr lang="es-CO" sz="3400" b="1" dirty="0" smtClean="0">
                <a:ln w="28575"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CO" sz="3400" b="1" dirty="0">
                <a:ln w="28575"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Yo </a:t>
            </a:r>
            <a:r>
              <a:rPr lang="es-CO" sz="3400" b="1" dirty="0" smtClean="0">
                <a:ln w="28575">
                  <a:solidFill>
                    <a:srgbClr val="220000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Jehová</a:t>
            </a: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”.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Levítico 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19:18.</a:t>
            </a:r>
            <a:endParaRPr lang="es-CO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592669" y="908720"/>
            <a:ext cx="595866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ES_tradnl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 mandamiento antiguo es el mismo mandamiento nuevo.</a:t>
            </a:r>
            <a:endParaRPr lang="es-CO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40095" y="5301208"/>
            <a:ext cx="7263807" cy="1138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CO" sz="3400" b="1" i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s-CO" sz="3400" b="1" i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(Jesús) </a:t>
            </a:r>
            <a:r>
              <a:rPr lang="es-CO" sz="34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Introducía </a:t>
            </a:r>
            <a:r>
              <a:rPr lang="es-CO" sz="3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viejas verdades con una luz nueva y </a:t>
            </a:r>
            <a:r>
              <a:rPr lang="es-CO" sz="34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preciosa”. </a:t>
            </a:r>
            <a:r>
              <a:rPr lang="es-CO" sz="3400" b="1" i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Evang</a:t>
            </a:r>
            <a:r>
              <a:rPr lang="es-CO" sz="3400" b="1" i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107.</a:t>
            </a:r>
            <a:endParaRPr lang="es-CO" sz="3400" b="1" i="1" dirty="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7" y="2409289"/>
            <a:ext cx="5076825" cy="3810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67817" y="2175242"/>
            <a:ext cx="7808367" cy="42780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CO" sz="3400" b="1" dirty="0" smtClean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22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“Cuando </a:t>
            </a:r>
            <a:r>
              <a:rPr lang="es-CO" sz="3400" b="1" dirty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22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Cristo, en su obra de redención, es visto como la gran verdad central del sistema de verdad, se arroja una nueva luz sobre los acontecimientos del pasado y el futuro.  </a:t>
            </a:r>
            <a:r>
              <a:rPr lang="es-CO" sz="3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 los ve en una nueva perspectiva y adquieren un nuevo y profundo </a:t>
            </a:r>
            <a:r>
              <a:rPr lang="es-CO" sz="34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significado” </a:t>
            </a:r>
            <a:r>
              <a:rPr lang="es-CO" sz="3400" b="1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(Manuscrito 31, 1890). </a:t>
            </a:r>
            <a:r>
              <a:rPr lang="es-CO" sz="3400" b="1" i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CO" sz="3400" b="1" i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J.Test</a:t>
            </a:r>
            <a:r>
              <a:rPr lang="es-CO" sz="3400" b="1" i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CO" sz="3400" b="1" i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tomo 3, pág. 43.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462155" y="620688"/>
            <a:ext cx="6219691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ES_tradnl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Cristo siempre será el centro de la antigua y de la nueva luz.</a:t>
            </a:r>
            <a:endParaRPr lang="es-CO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73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7" y="2348880"/>
            <a:ext cx="5076825" cy="3810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20688" y="1556792"/>
            <a:ext cx="7902624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Aft>
                <a:spcPts val="0"/>
              </a:spcAft>
            </a:pPr>
            <a:r>
              <a:rPr lang="es-AR" sz="36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“Lo </a:t>
            </a:r>
            <a:r>
              <a:rPr lang="es-AR" sz="36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que era verdad en el principio es verdad ahora. 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Aunque nuevas e importantes verdades adecuadas </a:t>
            </a: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para    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las cambiantes generaciones han sido abiertas al entendimiento</a:t>
            </a: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AR" sz="36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las revelaciones actuales </a:t>
            </a:r>
            <a:r>
              <a:rPr lang="es-AR" sz="3600" b="1" u="sng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rgbClr val="FFFF00"/>
                  </a:glow>
                </a:effectLst>
                <a:ea typeface="Calibri" panose="020F0502020204030204" pitchFamily="34" charset="0"/>
                <a:cs typeface="Arial" panose="020B0604020202020204" pitchFamily="34" charset="0"/>
              </a:rPr>
              <a:t>no contradicen</a:t>
            </a:r>
          </a:p>
          <a:p>
            <a:pPr marR="28575" algn="ctr">
              <a:spcAft>
                <a:spcPts val="0"/>
              </a:spcAft>
            </a:pPr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rgbClr val="FFFF00"/>
                  </a:glow>
                </a:effectLst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AR" sz="3600" b="1" u="sng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AR" sz="36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las del pasado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AR" sz="3600" b="1" dirty="0">
                <a:ln>
                  <a:solidFill>
                    <a:srgbClr val="2121FF"/>
                  </a:solidFill>
                </a:ln>
                <a:solidFill>
                  <a:srgbClr val="2121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Cada nueva verdad comprendida torna más significativa a la </a:t>
            </a:r>
            <a:r>
              <a:rPr lang="es-AR" sz="3600" b="1" dirty="0" smtClean="0">
                <a:ln>
                  <a:solidFill>
                    <a:srgbClr val="2121FF"/>
                  </a:solidFill>
                </a:ln>
                <a:solidFill>
                  <a:srgbClr val="2121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antigua”. </a:t>
            </a:r>
            <a:r>
              <a:rPr lang="es-AR" sz="36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Review</a:t>
            </a: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s-AR" sz="3600" b="1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Herald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2-3-1886.</a:t>
            </a:r>
            <a:endParaRPr lang="es-ES" sz="36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51620" y="260648"/>
            <a:ext cx="684076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La </a:t>
            </a:r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nueva luz no contradice las verdades ya reveladas.</a:t>
            </a:r>
            <a:endParaRPr lang="es-AR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0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582" y="1044446"/>
            <a:ext cx="6354836" cy="476910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0648" y="570846"/>
            <a:ext cx="8622704" cy="57163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</a:pPr>
            <a:r>
              <a:rPr lang="es-CO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“No </a:t>
            </a:r>
            <a:r>
              <a:rPr lang="es-CO" sz="34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 debe dar cabida a ninguna suposición posterior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contraria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ysClr val="windowText" lastClr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4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la luz que Dios ha dado. Se levantarán hombres con interpretaciones de las Escrituras que son verdad para ellos, pero que no son la verdad. </a:t>
            </a:r>
            <a:endParaRPr lang="es-CO" sz="34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28575" algn="ctr">
              <a:lnSpc>
                <a:spcPct val="107000"/>
              </a:lnSpc>
              <a:spcBef>
                <a:spcPts val="150"/>
              </a:spcBef>
            </a:pP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...Él </a:t>
            </a:r>
            <a:r>
              <a:rPr lang="es-CO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mismo nos ha enseñado lo que es verdad. </a:t>
            </a:r>
            <a:r>
              <a:rPr lang="es-CO" sz="3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 levantará uno, y después otro, con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una nueva luz que contradiga la luz </a:t>
            </a:r>
            <a:r>
              <a:rPr lang="es-CO" sz="3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que Dios ha dado mediante la demostración de su Espíritu </a:t>
            </a: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Santo”.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Cristo en su Santuario, 16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CO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86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953595" y="1412776"/>
            <a:ext cx="7236806" cy="5156476"/>
          </a:xfrm>
          <a:prstGeom prst="rect">
            <a:avLst/>
          </a:prstGeom>
          <a:effectLst>
            <a:glow rad="63500">
              <a:srgbClr val="75FFC7"/>
            </a:glow>
            <a:outerShdw blurRad="40000" dist="20000" dir="5400000" rotWithShape="0">
              <a:srgbClr val="000000">
                <a:alpha val="38000"/>
              </a:srgbClr>
            </a:outerShdw>
            <a:softEdge rad="1524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>
              <a:lnSpc>
                <a:spcPct val="107000"/>
              </a:lnSpc>
              <a:spcBef>
                <a:spcPts val="150"/>
              </a:spcBef>
            </a:pP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Él (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Dios</a:t>
            </a: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CO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 dado indicaciones por las cuales podemos probar toda doctrina: </a:t>
            </a:r>
            <a:endParaRPr lang="es-CO" sz="3400" b="1" dirty="0" smtClean="0">
              <a:ln>
                <a:solidFill>
                  <a:srgbClr val="0000FF"/>
                </a:solidFill>
              </a:ln>
              <a:solidFill>
                <a:srgbClr val="0000CC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28575" algn="ctr">
              <a:lnSpc>
                <a:spcPct val="107000"/>
              </a:lnSpc>
              <a:spcBef>
                <a:spcPts val="150"/>
              </a:spcBef>
            </a:pPr>
            <a:r>
              <a:rPr lang="es-CO" sz="3400" b="1" i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“¡</a:t>
            </a:r>
            <a:r>
              <a:rPr lang="es-CO" sz="3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la ley y al testimonio</a:t>
            </a:r>
            <a:r>
              <a:rPr lang="es-CO" sz="3400" b="1" i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! </a:t>
            </a:r>
            <a:r>
              <a:rPr lang="es-CO" sz="3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 no dijeren conforme a esto, es porque no les ha amanecido</a:t>
            </a:r>
            <a:r>
              <a:rPr lang="es-CO" sz="3400" b="1" i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”. </a:t>
            </a:r>
            <a:r>
              <a:rPr lang="es-CO" sz="3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Isaías 8:20. </a:t>
            </a:r>
            <a:r>
              <a:rPr lang="es-CO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 la luz presentada soporta esa prueba, no debemos negarnos a aceptarla porque no concuerde con nuestras </a:t>
            </a:r>
            <a:r>
              <a:rPr lang="es-CO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ideas. </a:t>
            </a:r>
          </a:p>
          <a:p>
            <a:pPr marR="28575" algn="ctr">
              <a:lnSpc>
                <a:spcPct val="107000"/>
              </a:lnSpc>
              <a:spcBef>
                <a:spcPts val="150"/>
              </a:spcBef>
            </a:pP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Obreros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Evangélicos, 315, 316.</a:t>
            </a:r>
            <a:endParaRPr lang="es-ES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39550" y="620688"/>
            <a:ext cx="8064896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Todo debe ser probado con la Biblia.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67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107280" y="1700808"/>
            <a:ext cx="6929440" cy="2331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lvl="0" algn="ctr">
              <a:lnSpc>
                <a:spcPct val="107000"/>
              </a:lnSpc>
              <a:spcBef>
                <a:spcPts val="150"/>
              </a:spcBef>
            </a:pPr>
            <a:r>
              <a:rPr lang="es-AR" sz="3400" b="1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“Donde </a:t>
            </a:r>
            <a:r>
              <a:rPr lang="es-AR" sz="3400" b="1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 hay dirección sabia, caerá el pueblo; </a:t>
            </a:r>
            <a:r>
              <a:rPr lang="es-AR" sz="3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Mas en la multitud de consejeros hay </a:t>
            </a:r>
            <a:r>
              <a:rPr lang="es-AR" sz="34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seguridad”</a:t>
            </a:r>
            <a:r>
              <a:rPr lang="es-AR" sz="3400" b="1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s-AR" sz="3400" b="1" i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   Proverbios 11:14.</a:t>
            </a:r>
            <a:r>
              <a:rPr lang="es-AR" sz="3400" b="1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3400" b="1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434212" y="260648"/>
            <a:ext cx="6275576" cy="1200329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>
                <a:ln>
                  <a:solidFill>
                    <a:srgbClr val="FFFF00"/>
                  </a:solidFill>
                </a:ln>
                <a:solidFill>
                  <a:srgbClr val="FFFF19"/>
                </a:solidFill>
                <a:ea typeface="Calibri" pitchFamily="34" charset="0"/>
                <a:cs typeface="Times New Roman" pitchFamily="18" charset="0"/>
              </a:rPr>
              <a:t>Trabaje de manera estrecha con hermanos de experiencia.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107280" y="4308319"/>
            <a:ext cx="6929440" cy="2185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AR" sz="3400" b="1" i="1" dirty="0" smtClean="0">
                <a:ln>
                  <a:solidFill>
                    <a:schemeClr val="tx1"/>
                  </a:solidFill>
                </a:ln>
                <a:cs typeface="Arial" panose="020B0604020202020204" pitchFamily="34" charset="0"/>
              </a:rPr>
              <a:t>“Los </a:t>
            </a:r>
            <a:r>
              <a:rPr lang="es-AR" sz="3400" b="1" i="1" dirty="0">
                <a:ln>
                  <a:solidFill>
                    <a:schemeClr val="tx1"/>
                  </a:solidFill>
                </a:ln>
                <a:cs typeface="Arial" panose="020B0604020202020204" pitchFamily="34" charset="0"/>
              </a:rPr>
              <a:t>pensamientos son frustrados donde no hay consejo; </a:t>
            </a:r>
            <a:r>
              <a:rPr lang="es-AR" sz="3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Mas en la multitud de consejeros se </a:t>
            </a:r>
            <a:r>
              <a:rPr lang="es-AR" sz="34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afirman”</a:t>
            </a:r>
            <a:r>
              <a:rPr lang="es-AR" sz="3400" b="1" i="1" dirty="0" smtClean="0">
                <a:ln>
                  <a:solidFill>
                    <a:schemeClr val="tx1"/>
                  </a:solidFill>
                </a:ln>
                <a:cs typeface="Arial" panose="020B0604020202020204" pitchFamily="34" charset="0"/>
              </a:rPr>
              <a:t>. </a:t>
            </a:r>
            <a:r>
              <a:rPr lang="es-AR" sz="3400" b="1" i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cs typeface="Arial" panose="020B0604020202020204" pitchFamily="34" charset="0"/>
              </a:rPr>
              <a:t>Proverbio15:22.</a:t>
            </a:r>
            <a:endParaRPr lang="es-AR" sz="3400" b="1" i="1" dirty="0">
              <a:ln>
                <a:solidFill>
                  <a:srgbClr val="0000FF"/>
                </a:solidFill>
              </a:ln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7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55576" y="1644968"/>
            <a:ext cx="7632848" cy="45461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“Hay </a:t>
            </a:r>
            <a:r>
              <a:rPr lang="es-AR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mil tentaciones disfrazadas y preparadas para aquellos que tienen la luz de la verdad; </a:t>
            </a:r>
            <a:r>
              <a:rPr lang="es-AR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y la única seguridad para cualquiera </a:t>
            </a:r>
            <a:r>
              <a:rPr lang="es-AR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 nosotros </a:t>
            </a:r>
            <a:r>
              <a:rPr lang="es-AR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consiste en no recibir ninguna nueva doctrina,</a:t>
            </a:r>
            <a:r>
              <a:rPr lang="es-AR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AR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ninguna nueva interpretación de las Escrituras, sin someterla primero a hermanos de </a:t>
            </a:r>
            <a:r>
              <a:rPr lang="es-AR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experiencia…”. </a:t>
            </a:r>
            <a:endParaRPr lang="es-ES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71600" y="550421"/>
            <a:ext cx="7200800" cy="646331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Cuidado con “la nueva luz”.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53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23628" y="1295243"/>
            <a:ext cx="6696744" cy="4011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“…Presentádsela </a:t>
            </a:r>
            <a:r>
              <a:rPr lang="es-AR" sz="3400" b="1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 un espíritu humilde y dispuesto a recibir enseñanza, con ferviente oración, y si ellos no la aceptan, ateneos a su juicio; </a:t>
            </a:r>
            <a:r>
              <a:rPr lang="es-AR" sz="3400" b="1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“porque en la multitud de consejos hay seguridad”. </a:t>
            </a:r>
            <a:r>
              <a:rPr lang="es-AR" sz="34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AR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s-AR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  Eventos </a:t>
            </a:r>
            <a:r>
              <a:rPr lang="es-AR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de los Últimos Días </a:t>
            </a:r>
            <a:r>
              <a:rPr lang="es-AR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79.</a:t>
            </a:r>
            <a:endParaRPr lang="es-ES" sz="3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2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107280" y="2595303"/>
            <a:ext cx="6929440" cy="2331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</a:pPr>
            <a:r>
              <a:rPr lang="es-AR" sz="3400" b="1" i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Algunas de estas enseñanzas son más fáciles de detectar si son genuinas o espurias. Otras requieren más estudio y oración.</a:t>
            </a:r>
            <a:endParaRPr lang="es-ES" sz="3400" b="1" i="1" dirty="0">
              <a:ln>
                <a:solidFill>
                  <a:prstClr val="black"/>
                </a:solidFill>
              </a:ln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17106" y="538745"/>
            <a:ext cx="7709788" cy="175432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19"/>
                </a:solidFill>
                <a:ea typeface="Calibri" pitchFamily="34" charset="0"/>
                <a:cs typeface="Times New Roman" pitchFamily="18" charset="0"/>
              </a:rPr>
              <a:t>Estamos llamados a analizar cuidadosamente las nuevas enseñanzas que pretendan ser parte de la verdad.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19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07280" y="5229200"/>
            <a:ext cx="6929440" cy="1138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400" b="1" i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cs typeface="Arial" panose="020B0604020202020204" pitchFamily="34" charset="0"/>
              </a:rPr>
              <a:t>“Examinadlo </a:t>
            </a:r>
            <a:r>
              <a:rPr lang="es-CO" sz="34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cs typeface="Arial" panose="020B0604020202020204" pitchFamily="34" charset="0"/>
              </a:rPr>
              <a:t>todo; retened lo </a:t>
            </a:r>
            <a:r>
              <a:rPr lang="es-CO" sz="3400" b="1" i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cs typeface="Arial" panose="020B0604020202020204" pitchFamily="34" charset="0"/>
              </a:rPr>
              <a:t>bueno”.</a:t>
            </a:r>
            <a:endParaRPr lang="es-CO" sz="3400" b="1" i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cs typeface="Arial" panose="020B0604020202020204" pitchFamily="34" charset="0"/>
            </a:endParaRPr>
          </a:p>
          <a:p>
            <a:pPr algn="ctr"/>
            <a:r>
              <a:rPr lang="es-AR" sz="3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1 </a:t>
            </a:r>
            <a:r>
              <a:rPr lang="es-AR" sz="34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rial" panose="020B0604020202020204" pitchFamily="34" charset="0"/>
              </a:rPr>
              <a:t>Tesalonicenses 5:21.</a:t>
            </a:r>
            <a:endParaRPr lang="es-AR" sz="3400" b="1" i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76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375" y="2021642"/>
            <a:ext cx="3127248" cy="360883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51520" y="980728"/>
            <a:ext cx="8640959" cy="5690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“hermanos </a:t>
            </a:r>
            <a:r>
              <a:rPr lang="es-CO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deben estar dispuestos a investigar con sinceridad todo punto de controversia</a:t>
            </a:r>
            <a:r>
              <a:rPr lang="es-CO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R="28575" algn="ctr">
              <a:lnSpc>
                <a:spcPct val="107000"/>
              </a:lnSpc>
              <a:spcBef>
                <a:spcPts val="150"/>
              </a:spcBef>
              <a:spcAft>
                <a:spcPts val="0"/>
              </a:spcAft>
            </a:pP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4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 un hermano está enseñando un error, los que ocupan puestos de responsabilidad deben saberlo. Y si él enseña la verdad, deben tomar posición de su lado. Todos deberíamos saber lo que se enseña entre nosotros; porque si es verdad, lo necesitamos. Nos hallamos todos bajo obligación para con Dios de conocer lo que él nos </a:t>
            </a:r>
            <a:r>
              <a:rPr lang="es-CO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envía”.  </a:t>
            </a:r>
            <a:r>
              <a:rPr lang="es-CO" sz="3400" b="1" dirty="0" smtClean="0">
                <a:ln w="28575">
                  <a:solidFill>
                    <a:srgbClr val="14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OE, </a:t>
            </a:r>
            <a:r>
              <a:rPr lang="es-CO" sz="3400" b="1" dirty="0">
                <a:ln w="28575">
                  <a:solidFill>
                    <a:srgbClr val="14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315, 316.</a:t>
            </a:r>
            <a:endParaRPr lang="es-ES" sz="3400" b="1" dirty="0">
              <a:ln w="28575">
                <a:solidFill>
                  <a:srgbClr val="140000"/>
                </a:solidFill>
              </a:ln>
              <a:solidFill>
                <a:srgbClr val="FF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51520" y="188640"/>
            <a:ext cx="8640959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El Testimonio de Elena White.</a:t>
            </a:r>
          </a:p>
        </p:txBody>
      </p:sp>
    </p:spTree>
    <p:extLst>
      <p:ext uri="{BB962C8B-B14F-4D97-AF65-F5344CB8AC3E}">
        <p14:creationId xmlns:p14="http://schemas.microsoft.com/office/powerpoint/2010/main" val="37430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07280" y="3284984"/>
            <a:ext cx="6929440" cy="28914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</a:pPr>
            <a:r>
              <a:rPr lang="es-AR" sz="34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menudo estas personas se camuflan en el rebaño. Se muestran muy centradas y consagradas; pero como Absalón </a:t>
            </a:r>
            <a:r>
              <a:rPr lang="es-ES_tradnl" sz="3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(2 Samuel 15:2-6) </a:t>
            </a:r>
            <a:r>
              <a:rPr lang="es-ES_tradnl" sz="34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realizan una obra oculta y perversa.</a:t>
            </a:r>
            <a:endParaRPr lang="es-ES" sz="34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12193" y="1052736"/>
            <a:ext cx="7319614" cy="175432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19"/>
                </a:solidFill>
                <a:ea typeface="Calibri" pitchFamily="34" charset="0"/>
                <a:cs typeface="Times New Roman" pitchFamily="18" charset="0"/>
              </a:rPr>
              <a:t>Cuidado con las supuestas luminarias que acechan a nuestra iglesia con nuevas interpretaciones de la Biblia.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19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59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97135" y="2086232"/>
            <a:ext cx="7749732" cy="2331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lnSpc>
                <a:spcPct val="107000"/>
              </a:lnSpc>
              <a:spcBef>
                <a:spcPts val="150"/>
              </a:spcBef>
            </a:pPr>
            <a:r>
              <a:rPr lang="es-AR" sz="34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“Ten </a:t>
            </a:r>
            <a:r>
              <a:rPr lang="es-AR" sz="3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cuidado </a:t>
            </a:r>
            <a:r>
              <a:rPr lang="es-AR" sz="34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 ti mismo y de la </a:t>
            </a:r>
            <a:r>
              <a:rPr lang="es-AR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doctrina; </a:t>
            </a:r>
            <a:r>
              <a:rPr lang="es-AR" sz="34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persiste en ello, pues haciendo esto, te salvarás a ti mismo y a los que </a:t>
            </a:r>
            <a:r>
              <a:rPr lang="es-AR" sz="34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te oyeren”. ​</a:t>
            </a:r>
            <a:r>
              <a:rPr lang="es-AR" sz="34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1Timoteo 4:16.  </a:t>
            </a:r>
            <a:endParaRPr lang="es-AR" sz="34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82706" y="157290"/>
            <a:ext cx="7578588" cy="175432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Ante los peligros que nos acechan, las advertencias de los apóstoles cobran mayor significado hoy.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97134" y="4592512"/>
            <a:ext cx="7749733" cy="21852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450" algn="ctr"/>
            <a:r>
              <a:rPr lang="es-ES" sz="34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“Así </a:t>
            </a:r>
            <a:r>
              <a:rPr lang="es-ES" sz="3400" b="1" dirty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que vosotros, oh amados, sabiéndolo de antemano,</a:t>
            </a:r>
            <a:r>
              <a:rPr lang="es-ES" sz="3400" b="1" i="1" dirty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 </a:t>
            </a:r>
            <a:r>
              <a:rPr lang="es-ES" sz="3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guardaos</a:t>
            </a:r>
            <a:r>
              <a:rPr lang="es-ES" sz="3400" b="1" dirty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, no sea que arrastrados por el error de los inicuos, caigáis de vuestra </a:t>
            </a:r>
            <a:r>
              <a:rPr lang="es-ES" sz="34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firmeza”. </a:t>
            </a:r>
            <a:r>
              <a:rPr lang="es-ES" sz="34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2 Pedro 3:17. </a:t>
            </a:r>
            <a:endParaRPr lang="es-ES" sz="3400" b="1" i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84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83568" y="1663055"/>
            <a:ext cx="7776864" cy="5103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>
              <a:spcBef>
                <a:spcPts val="150"/>
              </a:spcBef>
              <a:spcAft>
                <a:spcPts val="0"/>
              </a:spcAft>
            </a:pP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“Dios 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 ha pasado por alto a su pueblo </a:t>
            </a:r>
            <a:endParaRPr lang="es-AR" sz="3600" b="1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28575">
              <a:spcBef>
                <a:spcPts val="150"/>
              </a:spcBef>
              <a:spcAft>
                <a:spcPts val="0"/>
              </a:spcAft>
            </a:pP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ni 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 elegido a un hombre solitario aquí y otro allí como los únicos dignos de que se les confíe su verdad. </a:t>
            </a:r>
            <a:r>
              <a:rPr lang="es-AR" sz="3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 da a un hombre una nueva luz contraria a la fe establecida del cuerpo.  </a:t>
            </a:r>
            <a:r>
              <a:rPr lang="es-AR" sz="3600" b="1" dirty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[...] Nadie debe tener confianza en sí mismo, como si Dios le hubiese dado una luz especial más que a sus hermanos</a:t>
            </a:r>
            <a:r>
              <a:rPr lang="es-AR" sz="3600" b="1" dirty="0" smtClean="0">
                <a:ln>
                  <a:solidFill>
                    <a:srgbClr val="0000FF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…”. </a:t>
            </a: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EUD 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79</a:t>
            </a: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2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651409" y="260648"/>
            <a:ext cx="5841181" cy="1200329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itchFamily="34" charset="0"/>
                <a:cs typeface="Times New Roman" pitchFamily="18" charset="0"/>
              </a:rPr>
              <a:t>Cuidado con las luminarias independientes.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43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59397" y="2204864"/>
            <a:ext cx="8625206" cy="43037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>
              <a:spcBef>
                <a:spcPts val="150"/>
              </a:spcBef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“Examinad </a:t>
            </a:r>
            <a:r>
              <a:rPr lang="es-AR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todas las cosas antes de presentarlas al rebaño de Dios... </a:t>
            </a:r>
            <a:endParaRPr lang="es-AR" sz="3400" b="1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28575">
              <a:spcBef>
                <a:spcPts val="150"/>
              </a:spcBef>
              <a:spcAft>
                <a:spcPts val="0"/>
              </a:spcAft>
            </a:pPr>
            <a:r>
              <a:rPr lang="es-AR" sz="3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s-AR" sz="3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harán declaraciones engañosas en mensajes que se asegurará que vienen del cielo, </a:t>
            </a:r>
            <a:r>
              <a:rPr lang="es-AR" sz="3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y si la influencia de estas cosas se acepta, inducirá a hacer movimientos y a seguir ideas y planes exagerados que introducirán precisamente las cosas que Satanás quiere que </a:t>
            </a:r>
            <a:r>
              <a:rPr lang="es-AR" sz="3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existan:(…)</a:t>
            </a:r>
            <a:endParaRPr lang="es-AR" sz="3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37050" y="260648"/>
            <a:ext cx="8064896" cy="175432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a typeface="Calibri" pitchFamily="34" charset="0"/>
                <a:cs typeface="Arial" panose="020B0604020202020204" pitchFamily="34" charset="0"/>
              </a:rPr>
              <a:t>En estos días finales el engaño será el plato del día, por eso es necesario tomar todas las precauciones posibles.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a typeface="Calibr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64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"/>
            <a:ext cx="9144000" cy="68557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39552" y="764704"/>
            <a:ext cx="7902624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“… Toda </a:t>
            </a:r>
            <a:r>
              <a:rPr lang="es-AR" sz="36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clase de mensajes concebibles aparecen para falsificar la obra de Dios, y siempre llevando la inscripción de verdad sobre su </a:t>
            </a:r>
            <a:r>
              <a:rPr lang="es-AR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bandera”.</a:t>
            </a:r>
            <a:r>
              <a:rPr lang="es-AR" sz="36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3MS 461. </a:t>
            </a:r>
            <a:endParaRPr lang="es-AR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39552" y="3573016"/>
            <a:ext cx="7902624" cy="28623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28575" algn="ctr">
              <a:spcBef>
                <a:spcPts val="150"/>
              </a:spcBef>
              <a:spcAft>
                <a:spcPts val="0"/>
              </a:spcAft>
            </a:pPr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muchos predicadores los domina el deseo de presentar algo nuevo y sensacional, algo que otros no </a:t>
            </a:r>
            <a:r>
              <a:rPr lang="es-AR" sz="3600" b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hayan </a:t>
            </a:r>
            <a:r>
              <a:rPr lang="es-AR" sz="3600" b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presentado, </a:t>
            </a:r>
            <a:r>
              <a:rPr lang="es-AR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y a menudo se sacrifica la verdad clara y sencilla del evangelio.</a:t>
            </a:r>
            <a:endParaRPr lang="es-AR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6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2653" y="1844824"/>
            <a:ext cx="8069495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Siempre habrá nueva luz.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La nueva luz procede de la Biblia.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La luz nueva no contradice la antigua.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Cristo es el centro de la nueva luz.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Debemos estar abiertos a investigar.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Toda nueva luz debe ser probada con la Biblia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Cuidado con la falsa nueva luz.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65176" y="622429"/>
            <a:ext cx="8604448" cy="646331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36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Resumen.</a:t>
            </a:r>
            <a:endParaRPr lang="es-AR" sz="36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63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9552" y="1124744"/>
            <a:ext cx="8064896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Debemos actuar en armonía con la iglesia.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Ser humildes.</a:t>
            </a:r>
          </a:p>
          <a:p>
            <a:pPr marL="571500" marR="450" indent="-571500">
              <a:buFont typeface="Wingdings" panose="05000000000000000000" pitchFamily="2" charset="2"/>
              <a:buChar char="ü"/>
            </a:pPr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80000"/>
                </a:solidFill>
              </a:rPr>
              <a:t>Los testimonios White no deben tomar el lugar de la Biblia.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39552" y="4298425"/>
            <a:ext cx="8064896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450" algn="ctr"/>
            <a:r>
              <a:rPr lang="es-ES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Dios nos </a:t>
            </a:r>
            <a:r>
              <a:rPr lang="es-ES" sz="3600" b="1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ayude </a:t>
            </a:r>
            <a:r>
              <a:rPr lang="es-ES" sz="3600" b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“…</a:t>
            </a:r>
            <a:r>
              <a:rPr lang="es-CO" sz="3600" b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mientras </a:t>
            </a:r>
            <a:r>
              <a:rPr lang="es-CO" sz="3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aguardamos la bendita esperanza, la gloriosa aparición de nuestro gran Dios y Salvador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Jesucristo”. </a:t>
            </a:r>
            <a:r>
              <a:rPr lang="es-CO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Tito 2:13.</a:t>
            </a:r>
            <a:endParaRPr lang="es-ES" sz="3600" b="1" dirty="0" smtClean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72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oK9F4He3BF2XIThsxCe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6E647t9hdR7inFrhYDXG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4alihd2jHVx6h62BXe4M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VEkeQayYhsXCzWIOcWfU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LgokfnGJBQ5gfGX3mRKJ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9Fw6S818xtEJT4PvVbiy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xjG1Q8zn9qxG6JO9vxHti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CwNSdQVzq6e27cpQhTy9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dY6HMGKQnOVHaeXVIrAZ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s3BBJEgNU8hokAU799TFf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ecveCjYPHJdKKUv521u2s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DiQE3OziHkcBPo6u2WP4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aAP0B47RbcoyycoXg9gp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x846YxZycne57fO2cvbP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dhPU64FGO1vh2GVu5zSCZ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jt499dXLecKxVNh4rUSwz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zQd87HpBWw0cXmPWVsI2M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wuK8d08XJsq6TdW06flCf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xIQVeuZqOwqgkInYuotZN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LQsB0UltH93iX2hiLDYi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GCTdD7LW9grZWZsDt45lP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d1LlGcCP0uTSaPHNheIK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RX5iQ8aTdj4qpSsiqyjk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64PCVGNRC5gq9OgomuF6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NKqPkYN9qFwUQ0sddt6m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YIE21cPF9Fwh5b5lO3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UfXfW8gb0UTOAr6GWLWB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fkJm177hiclz4tGM54yt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svKZFShx2zw0DwA693JB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t0nDZaGS2xetHgQh8sp1F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xt3guXopp9WYunlGIAF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iwWfJP1BkA1b1P9VTbUE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kKilUMMGq0iWfX70L8nO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NtxbKOpKlVscbXnVePD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S4zcOTqMgiJKPuSmB1S0f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1MKW3od9ZsoUUpYYWVYY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JrlsvyDNK9LV3MrRP2z7j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mVAtoC5X2hSo3jBBTEvbH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9Zmbx45WpXjr5pR2a0IN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EJ8gd8UB8z6MB6d50R5S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4CebJRuusU7FVHroNSNvm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RYCgVWVHV2B9z6T5thp6F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Y6FpLGdZhnyTLgytVxzKZ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4M7lvHow5fvcZwAvbfuV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AGlCw0mRxUFT2ThqavBLh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ozh2Spmkg3kPbrZSbnadI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6tHeL4Yk0WhiMlu8Wv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ydHQqikeB4AN3bzabAgiJ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ST9dxGfdHvWTxfZnkME6p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HuJaUXKVWmTekNHdLDYnm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Q9DjaOftDCV0cEtmLhtMz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0jUbG71072vCEzxBMVFsI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ikB3JoRHTAvg9koZ78sDv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uzZTPauy66SJ0AADnC8p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7oqccNNxZ4LpQ23QyHclu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npjOouKQv5KzsBsCXHKy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BKyAx3qdNqI01ToojN9z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gzrnWJuAWiAqI4QUdM4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9JBrJziqLWeiWtY8a7HIc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pqAbjyoAnuNI6PQVd9cab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7LASM3Em9JGjaRxfK2az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en8heUxw2i44spJFCwI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YqwF4FTr80LBCxdKuOKP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FcPoKH1z8KMtVBadxZaK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kjsXE7N1pXNVOHK44Wt2H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DxrEEMjy3dP6qvMU68Kzm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1630</Words>
  <Application>Microsoft Office PowerPoint</Application>
  <PresentationFormat>Presentación en pantalla (4:3)</PresentationFormat>
  <Paragraphs>94</Paragraphs>
  <Slides>26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Bauhaus 93</vt:lpstr>
      <vt:lpstr>Calibri</vt:lpstr>
      <vt:lpstr>Times New Roman</vt:lpstr>
      <vt:lpstr>Wingdings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ExpeUEW7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ExpeUEW7</dc:creator>
  <cp:lastModifiedBy>TuSoft</cp:lastModifiedBy>
  <cp:revision>414</cp:revision>
  <dcterms:created xsi:type="dcterms:W3CDTF">2013-05-29T14:15:22Z</dcterms:created>
  <dcterms:modified xsi:type="dcterms:W3CDTF">2016-01-02T02:17:24Z</dcterms:modified>
</cp:coreProperties>
</file>