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337" r:id="rId2"/>
    <p:sldId id="277" r:id="rId3"/>
    <p:sldId id="338" r:id="rId4"/>
    <p:sldId id="313" r:id="rId5"/>
    <p:sldId id="307" r:id="rId6"/>
    <p:sldId id="342" r:id="rId7"/>
    <p:sldId id="319" r:id="rId8"/>
    <p:sldId id="346" r:id="rId9"/>
    <p:sldId id="298" r:id="rId10"/>
    <p:sldId id="339" r:id="rId11"/>
    <p:sldId id="340" r:id="rId12"/>
    <p:sldId id="320" r:id="rId13"/>
    <p:sldId id="343" r:id="rId14"/>
    <p:sldId id="341" r:id="rId15"/>
    <p:sldId id="344" r:id="rId16"/>
    <p:sldId id="325" r:id="rId17"/>
    <p:sldId id="345" r:id="rId1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4F2"/>
    <a:srgbClr val="F9B1E1"/>
    <a:srgbClr val="C2E5F6"/>
    <a:srgbClr val="F6FCAA"/>
    <a:srgbClr val="F2FB81"/>
    <a:srgbClr val="B4D9FA"/>
    <a:srgbClr val="00863D"/>
    <a:srgbClr val="05BF31"/>
    <a:srgbClr val="0000FE"/>
    <a:srgbClr val="441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38" autoAdjust="0"/>
    <p:restoredTop sz="94660"/>
  </p:normalViewPr>
  <p:slideViewPr>
    <p:cSldViewPr>
      <p:cViewPr varScale="1">
        <p:scale>
          <a:sx n="69" d="100"/>
          <a:sy n="69" d="100"/>
        </p:scale>
        <p:origin x="121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ABF8B1-3D37-40A8-90BF-DF3623E2F422}" type="datetimeFigureOut">
              <a:rPr lang="es-CO" smtClean="0"/>
              <a:t>21/09/2021</a:t>
            </a:fld>
            <a:endParaRPr lang="es-CO"/>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97612-D8F3-4BBF-83AB-4ABEE053D9A6}" type="slidenum">
              <a:rPr lang="es-CO" smtClean="0"/>
              <a:t>‹Nº›</a:t>
            </a:fld>
            <a:endParaRPr lang="es-CO"/>
          </a:p>
        </p:txBody>
      </p:sp>
    </p:spTree>
    <p:extLst>
      <p:ext uri="{BB962C8B-B14F-4D97-AF65-F5344CB8AC3E}">
        <p14:creationId xmlns:p14="http://schemas.microsoft.com/office/powerpoint/2010/main" val="3039405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7070598A-4182-4549-A01D-54C96E04C7E6}" type="datetimeFigureOut">
              <a:rPr lang="es-ES" smtClean="0"/>
              <a:pPr/>
              <a:t>21/09/2021</a:t>
            </a:fld>
            <a:endParaRPr lang="es-ES"/>
          </a:p>
        </p:txBody>
      </p:sp>
      <p:sp>
        <p:nvSpPr>
          <p:cNvPr id="5" name="Footer Placeholder 4"/>
          <p:cNvSpPr>
            <a:spLocks noGrp="1"/>
          </p:cNvSpPr>
          <p:nvPr>
            <p:ph type="ftr" sz="quarter" idx="11"/>
          </p:nvPr>
        </p:nvSpPr>
        <p:spPr>
          <a:xfrm>
            <a:off x="914400" y="4323846"/>
            <a:ext cx="4880610" cy="365125"/>
          </a:xfrm>
        </p:spPr>
        <p:txBody>
          <a:bodyPr/>
          <a:lstStyle/>
          <a:p>
            <a:endParaRPr lang="es-ES"/>
          </a:p>
        </p:txBody>
      </p:sp>
      <p:sp>
        <p:nvSpPr>
          <p:cNvPr id="6" name="Slide Number Placeholder 5"/>
          <p:cNvSpPr>
            <a:spLocks noGrp="1"/>
          </p:cNvSpPr>
          <p:nvPr>
            <p:ph type="sldNum" sz="quarter" idx="12"/>
          </p:nvPr>
        </p:nvSpPr>
        <p:spPr>
          <a:xfrm>
            <a:off x="6057900" y="1430867"/>
            <a:ext cx="2171700" cy="365125"/>
          </a:xfrm>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3643179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070598A-4182-4549-A01D-54C96E04C7E6}" type="datetimeFigureOut">
              <a:rPr lang="es-ES" smtClean="0"/>
              <a:pPr/>
              <a:t>21/09/2021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032117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7070598A-4182-4549-A01D-54C96E04C7E6}" type="datetimeFigureOut">
              <a:rPr lang="es-ES" smtClean="0"/>
              <a:pPr/>
              <a:t>21/09/2021</a:t>
            </a:fld>
            <a:endParaRPr lang="es-ES"/>
          </a:p>
        </p:txBody>
      </p:sp>
      <p:sp>
        <p:nvSpPr>
          <p:cNvPr id="5" name="Footer Placeholder 4"/>
          <p:cNvSpPr>
            <a:spLocks noGrp="1"/>
          </p:cNvSpPr>
          <p:nvPr>
            <p:ph type="ftr" sz="quarter" idx="11"/>
          </p:nvPr>
        </p:nvSpPr>
        <p:spPr>
          <a:xfrm>
            <a:off x="594360" y="381001"/>
            <a:ext cx="4830656" cy="365125"/>
          </a:xfrm>
        </p:spPr>
        <p:txBody>
          <a:bodyPr/>
          <a:lstStyle/>
          <a:p>
            <a:endParaRPr lang="es-ES"/>
          </a:p>
        </p:txBody>
      </p:sp>
      <p:sp>
        <p:nvSpPr>
          <p:cNvPr id="6" name="Slide Number Placeholder 5"/>
          <p:cNvSpPr>
            <a:spLocks noGrp="1"/>
          </p:cNvSpPr>
          <p:nvPr>
            <p:ph type="sldNum" sz="quarter" idx="12"/>
          </p:nvPr>
        </p:nvSpPr>
        <p:spPr>
          <a:xfrm>
            <a:off x="7882466" y="381001"/>
            <a:ext cx="667173" cy="365125"/>
          </a:xfrm>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411194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070598A-4182-4549-A01D-54C96E04C7E6}" type="datetimeFigureOut">
              <a:rPr lang="es-ES" smtClean="0"/>
              <a:pPr/>
              <a:t>21/09/2021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65554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594359" y="3132667"/>
            <a:ext cx="3910579" cy="31309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2098" y="3132667"/>
            <a:ext cx="3907541" cy="31309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070598A-4182-4549-A01D-54C96E04C7E6}" type="datetimeFigureOut">
              <a:rPr lang="es-ES" smtClean="0"/>
              <a:pPr/>
              <a:t>21/09/2021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4185541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070598A-4182-4549-A01D-54C96E04C7E6}" type="datetimeFigureOut">
              <a:rPr lang="es-ES" smtClean="0"/>
              <a:pPr/>
              <a:t>21/09/2021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691561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70598A-4182-4549-A01D-54C96E04C7E6}" type="datetimeFigureOut">
              <a:rPr lang="es-ES" smtClean="0"/>
              <a:pPr/>
              <a:t>21/09/2021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192482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070598A-4182-4549-A01D-54C96E04C7E6}" type="datetimeFigureOut">
              <a:rPr lang="es-ES" smtClean="0"/>
              <a:pPr/>
              <a:t>21/09/2021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759304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070598A-4182-4549-A01D-54C96E04C7E6}" type="datetimeFigureOut">
              <a:rPr lang="es-ES" smtClean="0"/>
              <a:pPr/>
              <a:t>21/09/2021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4011069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070598A-4182-4549-A01D-54C96E04C7E6}" type="datetimeFigureOut">
              <a:rPr lang="es-ES" smtClean="0"/>
              <a:pPr/>
              <a:t>21/09/2021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050563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7070598A-4182-4549-A01D-54C96E04C7E6}" type="datetimeFigureOut">
              <a:rPr lang="es-ES" smtClean="0"/>
              <a:pPr/>
              <a:t>21/09/2021</a:t>
            </a:fld>
            <a:endParaRPr lang="es-ES"/>
          </a:p>
        </p:txBody>
      </p:sp>
      <p:sp>
        <p:nvSpPr>
          <p:cNvPr id="6" name="Footer Placeholder 5"/>
          <p:cNvSpPr>
            <a:spLocks noGrp="1"/>
          </p:cNvSpPr>
          <p:nvPr>
            <p:ph type="ftr" sz="quarter" idx="11"/>
          </p:nvPr>
        </p:nvSpPr>
        <p:spPr>
          <a:xfrm>
            <a:off x="594360" y="381001"/>
            <a:ext cx="4830656" cy="365125"/>
          </a:xfrm>
        </p:spPr>
        <p:txBody>
          <a:bodyPr/>
          <a:lstStyle/>
          <a:p>
            <a:endParaRPr lang="es-ES"/>
          </a:p>
        </p:txBody>
      </p:sp>
      <p:sp>
        <p:nvSpPr>
          <p:cNvPr id="7" name="Slide Number Placeholder 6"/>
          <p:cNvSpPr>
            <a:spLocks noGrp="1"/>
          </p:cNvSpPr>
          <p:nvPr>
            <p:ph type="sldNum" sz="quarter" idx="12"/>
          </p:nvPr>
        </p:nvSpPr>
        <p:spPr>
          <a:xfrm>
            <a:off x="7882466" y="381001"/>
            <a:ext cx="667174" cy="365125"/>
          </a:xfrm>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966244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7070598A-4182-4549-A01D-54C96E04C7E6}" type="datetimeFigureOut">
              <a:rPr lang="es-ES" smtClean="0"/>
              <a:pPr/>
              <a:t>21/09/2021</a:t>
            </a:fld>
            <a:endParaRPr lang="es-ES"/>
          </a:p>
        </p:txBody>
      </p:sp>
      <p:sp>
        <p:nvSpPr>
          <p:cNvPr id="6" name="Footer Placeholder 5"/>
          <p:cNvSpPr>
            <a:spLocks noGrp="1"/>
          </p:cNvSpPr>
          <p:nvPr>
            <p:ph type="ftr" sz="quarter" idx="11"/>
          </p:nvPr>
        </p:nvSpPr>
        <p:spPr>
          <a:xfrm>
            <a:off x="594360" y="379438"/>
            <a:ext cx="4830656" cy="365125"/>
          </a:xfrm>
        </p:spPr>
        <p:txBody>
          <a:bodyPr/>
          <a:lstStyle/>
          <a:p>
            <a:endParaRPr lang="es-ES"/>
          </a:p>
        </p:txBody>
      </p:sp>
      <p:sp>
        <p:nvSpPr>
          <p:cNvPr id="7" name="Slide Number Placeholder 6"/>
          <p:cNvSpPr>
            <a:spLocks noGrp="1"/>
          </p:cNvSpPr>
          <p:nvPr>
            <p:ph type="sldNum" sz="quarter" idx="12"/>
          </p:nvPr>
        </p:nvSpPr>
        <p:spPr>
          <a:xfrm>
            <a:off x="7882466" y="381001"/>
            <a:ext cx="667174" cy="365125"/>
          </a:xfrm>
        </p:spPr>
        <p:txBody>
          <a:bodyPr/>
          <a:lstStyle/>
          <a:p>
            <a:fld id="{FCD40D2D-D950-42AA-9027-5DD60D5C57F8}" type="slidenum">
              <a:rPr lang="es-ES" smtClean="0"/>
              <a:pPr/>
              <a:t>‹Nº›</a:t>
            </a:fld>
            <a:endParaRPr lang="es-E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85695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7070598A-4182-4549-A01D-54C96E04C7E6}" type="datetimeFigureOut">
              <a:rPr lang="es-ES" smtClean="0"/>
              <a:pPr/>
              <a:t>21/09/2021</a:t>
            </a:fld>
            <a:endParaRPr lang="es-ES"/>
          </a:p>
        </p:txBody>
      </p:sp>
      <p:sp>
        <p:nvSpPr>
          <p:cNvPr id="6" name="Footer Placeholder 5"/>
          <p:cNvSpPr>
            <a:spLocks noGrp="1"/>
          </p:cNvSpPr>
          <p:nvPr>
            <p:ph type="ftr" sz="quarter" idx="11"/>
          </p:nvPr>
        </p:nvSpPr>
        <p:spPr>
          <a:xfrm>
            <a:off x="594360" y="378884"/>
            <a:ext cx="4830656" cy="365125"/>
          </a:xfrm>
        </p:spPr>
        <p:txBody>
          <a:bodyPr/>
          <a:lstStyle/>
          <a:p>
            <a:endParaRPr lang="es-ES"/>
          </a:p>
        </p:txBody>
      </p:sp>
      <p:sp>
        <p:nvSpPr>
          <p:cNvPr id="7" name="Slide Number Placeholder 6"/>
          <p:cNvSpPr>
            <a:spLocks noGrp="1"/>
          </p:cNvSpPr>
          <p:nvPr>
            <p:ph type="sldNum" sz="quarter" idx="12"/>
          </p:nvPr>
        </p:nvSpPr>
        <p:spPr>
          <a:xfrm>
            <a:off x="7882466" y="381001"/>
            <a:ext cx="667174" cy="365125"/>
          </a:xfrm>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404297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7070598A-4182-4549-A01D-54C96E04C7E6}" type="datetimeFigureOut">
              <a:rPr lang="es-ES" smtClean="0"/>
              <a:pPr/>
              <a:t>21/09/2021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5062921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7070598A-4182-4549-A01D-54C96E04C7E6}" type="datetimeFigureOut">
              <a:rPr lang="es-ES" smtClean="0"/>
              <a:pPr/>
              <a:t>21/09/2021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3957732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070598A-4182-4549-A01D-54C96E04C7E6}" type="datetimeFigureOut">
              <a:rPr lang="es-ES" smtClean="0"/>
              <a:pPr/>
              <a:t>21/09/2021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3403511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7070598A-4182-4549-A01D-54C96E04C7E6}" type="datetimeFigureOut">
              <a:rPr lang="es-ES" smtClean="0"/>
              <a:pPr/>
              <a:t>21/09/2021</a:t>
            </a:fld>
            <a:endParaRPr lang="es-ES"/>
          </a:p>
        </p:txBody>
      </p:sp>
      <p:sp>
        <p:nvSpPr>
          <p:cNvPr id="5" name="Footer Placeholder 4"/>
          <p:cNvSpPr>
            <a:spLocks noGrp="1"/>
          </p:cNvSpPr>
          <p:nvPr>
            <p:ph type="ftr" sz="quarter" idx="11"/>
          </p:nvPr>
        </p:nvSpPr>
        <p:spPr>
          <a:xfrm>
            <a:off x="594360" y="381001"/>
            <a:ext cx="4830656" cy="365125"/>
          </a:xfrm>
        </p:spPr>
        <p:txBody>
          <a:bodyPr/>
          <a:lstStyle/>
          <a:p>
            <a:endParaRPr lang="es-ES"/>
          </a:p>
        </p:txBody>
      </p:sp>
      <p:sp>
        <p:nvSpPr>
          <p:cNvPr id="6" name="Slide Number Placeholder 5"/>
          <p:cNvSpPr>
            <a:spLocks noGrp="1"/>
          </p:cNvSpPr>
          <p:nvPr>
            <p:ph type="sldNum" sz="quarter" idx="12"/>
          </p:nvPr>
        </p:nvSpPr>
        <p:spPr>
          <a:xfrm>
            <a:off x="7882466" y="381001"/>
            <a:ext cx="667174" cy="365125"/>
          </a:xfrm>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645599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070598A-4182-4549-A01D-54C96E04C7E6}" type="datetimeFigureOut">
              <a:rPr lang="es-ES" smtClean="0"/>
              <a:pPr/>
              <a:t>21/09/2021</a:t>
            </a:fld>
            <a:endParaRPr lang="es-E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CD40D2D-D950-42AA-9027-5DD60D5C57F8}" type="slidenum">
              <a:rPr lang="es-ES" smtClean="0"/>
              <a:pPr/>
              <a:t>‹Nº›</a:t>
            </a:fld>
            <a:endParaRPr lang="es-ES"/>
          </a:p>
        </p:txBody>
      </p:sp>
    </p:spTree>
    <p:extLst>
      <p:ext uri="{BB962C8B-B14F-4D97-AF65-F5344CB8AC3E}">
        <p14:creationId xmlns:p14="http://schemas.microsoft.com/office/powerpoint/2010/main" val="3118564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412776" y="548680"/>
            <a:ext cx="6318448" cy="1938992"/>
          </a:xfrm>
          <a:prstGeom prst="rect">
            <a:avLst/>
          </a:prstGeom>
        </p:spPr>
        <p:txBody>
          <a:bodyPr wrap="square">
            <a:spAutoFit/>
          </a:bodyPr>
          <a:lstStyle/>
          <a:p>
            <a:pPr algn="ctr"/>
            <a:r>
              <a:rPr lang="es-ES_tradnl" sz="4000" b="1" dirty="0" smtClean="0">
                <a:ln w="22225">
                  <a:solidFill>
                    <a:srgbClr val="FFFF00"/>
                  </a:solidFill>
                  <a:prstDash val="solid"/>
                </a:ln>
                <a:solidFill>
                  <a:srgbClr val="FFFF00"/>
                </a:solidFill>
                <a:effectLst>
                  <a:glow>
                    <a:schemeClr val="bg1"/>
                  </a:glow>
                </a:effectLst>
                <a:latin typeface="Calibri" panose="020F0502020204030204" pitchFamily="34" charset="0"/>
                <a:cs typeface="Aharoni" panose="02010803020104030203" pitchFamily="2" charset="-79"/>
              </a:rPr>
              <a:t>¿Por qué hay cristianos que muy poco asisten al templo </a:t>
            </a:r>
            <a:r>
              <a:rPr lang="es-ES_tradnl" sz="4000" b="1" dirty="0" smtClean="0">
                <a:ln w="22225">
                  <a:solidFill>
                    <a:prstClr val="white"/>
                  </a:solidFill>
                  <a:prstDash val="solid"/>
                </a:ln>
                <a:solidFill>
                  <a:prstClr val="white"/>
                </a:solidFill>
                <a:effectLst>
                  <a:glow>
                    <a:schemeClr val="bg1"/>
                  </a:glow>
                </a:effectLst>
                <a:latin typeface="Calibri" panose="020F0502020204030204" pitchFamily="34" charset="0"/>
                <a:cs typeface="Aharoni" panose="02010803020104030203" pitchFamily="2" charset="-79"/>
              </a:rPr>
              <a:t>(iglesia o lugar de reunión)?</a:t>
            </a:r>
            <a:endParaRPr lang="es-CO" sz="2000" dirty="0">
              <a:effectLst>
                <a:glow>
                  <a:schemeClr val="bg1"/>
                </a:glow>
              </a:effectLst>
            </a:endParaRPr>
          </a:p>
        </p:txBody>
      </p:sp>
      <p:pic>
        <p:nvPicPr>
          <p:cNvPr id="2" name="Imagen 1"/>
          <p:cNvPicPr>
            <a:picLocks noChangeAspect="1"/>
          </p:cNvPicPr>
          <p:nvPr/>
        </p:nvPicPr>
        <p:blipFill>
          <a:blip r:embed="rId2"/>
          <a:stretch>
            <a:fillRect/>
          </a:stretch>
        </p:blipFill>
        <p:spPr>
          <a:xfrm>
            <a:off x="1727684" y="2564904"/>
            <a:ext cx="5688632" cy="4034682"/>
          </a:xfrm>
          <a:prstGeom prst="rect">
            <a:avLst/>
          </a:prstGeom>
        </p:spPr>
      </p:pic>
    </p:spTree>
    <p:extLst>
      <p:ext uri="{BB962C8B-B14F-4D97-AF65-F5344CB8AC3E}">
        <p14:creationId xmlns:p14="http://schemas.microsoft.com/office/powerpoint/2010/main" val="2528348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423082" y="1846565"/>
            <a:ext cx="6297836" cy="646331"/>
          </a:xfrm>
          <a:prstGeom prst="rect">
            <a:avLst/>
          </a:prstGeom>
          <a:noFill/>
        </p:spPr>
        <p:txBody>
          <a:bodyPr wrap="square" rtlCol="0">
            <a:spAutoFit/>
          </a:bodyPr>
          <a:lstStyle/>
          <a:p>
            <a:pPr algn="ctr"/>
            <a:r>
              <a:rPr lang="es-ES_tradnl" sz="3600" b="1" dirty="0" smtClean="0">
                <a:ln w="22225">
                  <a:solidFill>
                    <a:srgbClr val="FF0000"/>
                  </a:solidFill>
                  <a:prstDash val="solid"/>
                </a:ln>
                <a:solidFill>
                  <a:srgbClr val="FF0000"/>
                </a:solidFill>
                <a:effectLst>
                  <a:glow rad="165100">
                    <a:schemeClr val="tx1"/>
                  </a:glow>
                </a:effectLst>
                <a:latin typeface="Calibri" panose="020F0502020204030204" pitchFamily="34" charset="0"/>
                <a:cs typeface="Aharoni" panose="02010803020104030203" pitchFamily="2" charset="-79"/>
              </a:rPr>
              <a:t>La alegría de asistir a la iglesia</a:t>
            </a:r>
          </a:p>
        </p:txBody>
      </p:sp>
      <p:graphicFrame>
        <p:nvGraphicFramePr>
          <p:cNvPr id="3" name="Tabla 2"/>
          <p:cNvGraphicFramePr>
            <a:graphicFrameLocks noGrp="1"/>
          </p:cNvGraphicFramePr>
          <p:nvPr>
            <p:extLst>
              <p:ext uri="{D42A27DB-BD31-4B8C-83A1-F6EECF244321}">
                <p14:modId xmlns:p14="http://schemas.microsoft.com/office/powerpoint/2010/main" val="415958849"/>
              </p:ext>
            </p:extLst>
          </p:nvPr>
        </p:nvGraphicFramePr>
        <p:xfrm>
          <a:off x="899592" y="980728"/>
          <a:ext cx="7344816" cy="4693920"/>
        </p:xfrm>
        <a:graphic>
          <a:graphicData uri="http://schemas.openxmlformats.org/drawingml/2006/table">
            <a:tbl>
              <a:tblPr firstRow="1" bandRow="1">
                <a:tableStyleId>{9DCAF9ED-07DC-4A11-8D7F-57B35C25682E}</a:tableStyleId>
              </a:tblPr>
              <a:tblGrid>
                <a:gridCol w="7344816">
                  <a:extLst>
                    <a:ext uri="{9D8B030D-6E8A-4147-A177-3AD203B41FA5}">
                      <a16:colId xmlns:a16="http://schemas.microsoft.com/office/drawing/2014/main" val="20000"/>
                    </a:ext>
                  </a:extLst>
                </a:gridCol>
              </a:tblGrid>
              <a:tr h="370840">
                <a:tc>
                  <a:txBody>
                    <a:bodyPr/>
                    <a:lstStyle/>
                    <a:p>
                      <a:pPr algn="ctr"/>
                      <a:r>
                        <a:rPr lang="es-CO" sz="3600" dirty="0" smtClean="0">
                          <a:effectLst>
                            <a:outerShdw blurRad="38100" dist="38100" dir="2700000" algn="tl">
                              <a:srgbClr val="000000">
                                <a:alpha val="43137"/>
                              </a:srgbClr>
                            </a:outerShdw>
                          </a:effectLst>
                        </a:rPr>
                        <a:t>POR</a:t>
                      </a:r>
                      <a:r>
                        <a:rPr lang="es-CO" sz="3600" baseline="0" dirty="0" smtClean="0">
                          <a:effectLst>
                            <a:outerShdw blurRad="38100" dist="38100" dir="2700000" algn="tl">
                              <a:srgbClr val="000000">
                                <a:alpha val="43137"/>
                              </a:srgbClr>
                            </a:outerShdw>
                          </a:effectLst>
                        </a:rPr>
                        <a:t> QUÉ ASISTIR A LA IGLESIA</a:t>
                      </a:r>
                      <a:endParaRPr lang="es-CO" sz="3600" dirty="0">
                        <a:solidFill>
                          <a:srgbClr val="05C733"/>
                        </a:solidFill>
                        <a:effectLst>
                          <a:outerShdw blurRad="38100" dist="38100" dir="2700000" algn="tl">
                            <a:srgbClr val="000000">
                              <a:alpha val="43137"/>
                            </a:srgbClr>
                          </a:outerShdw>
                        </a:effectLst>
                        <a:latin typeface="Calibri" panose="020F0502020204030204" pitchFamily="34" charset="0"/>
                      </a:endParaRPr>
                    </a:p>
                  </a:txBody>
                  <a:tcPr/>
                </a:tc>
                <a:extLst>
                  <a:ext uri="{0D108BD9-81ED-4DB2-BD59-A6C34878D82A}">
                    <a16:rowId xmlns:a16="http://schemas.microsoft.com/office/drawing/2014/main" val="10000"/>
                  </a:ext>
                </a:extLst>
              </a:tr>
              <a:tr h="370840">
                <a:tc>
                  <a:txBody>
                    <a:bodyPr/>
                    <a:lstStyle/>
                    <a:p>
                      <a:pPr marL="457200" indent="-457200">
                        <a:buFont typeface="Wingdings" panose="05000000000000000000" pitchFamily="2" charset="2"/>
                        <a:buChar char="Ø"/>
                      </a:pPr>
                      <a:r>
                        <a:rPr kumimoji="0" lang="es-CO" sz="3200" b="1" u="none" strike="noStrike" kern="1200" cap="none" spc="0" normalizeH="0" baseline="0" noProof="0" dirty="0" smtClean="0">
                          <a:ln>
                            <a:noFill/>
                          </a:ln>
                          <a:effectLst/>
                          <a:uLnTx/>
                          <a:uFillTx/>
                        </a:rPr>
                        <a:t>Para alabar a Dios.</a:t>
                      </a:r>
                      <a:endParaRPr kumimoji="0" lang="es-CO" sz="3200" b="1" i="0" u="none" strike="noStrike" kern="1200" cap="none" spc="0" normalizeH="0" baseline="0" noProof="0" dirty="0" smtClean="0">
                        <a:ln>
                          <a:noFill/>
                        </a:ln>
                        <a:solidFill>
                          <a:prstClr val="white"/>
                        </a:solidFill>
                        <a:effectLst/>
                        <a:uLnTx/>
                        <a:uFillTx/>
                        <a:latin typeface="Calibri" panose="020F0502020204030204" pitchFamily="34" charset="0"/>
                        <a:ea typeface="+mn-ea"/>
                        <a:cs typeface="+mn-cs"/>
                      </a:endParaRPr>
                    </a:p>
                  </a:txBody>
                  <a:tcPr/>
                </a:tc>
                <a:extLst>
                  <a:ext uri="{0D108BD9-81ED-4DB2-BD59-A6C34878D82A}">
                    <a16:rowId xmlns:a16="http://schemas.microsoft.com/office/drawing/2014/main" val="10001"/>
                  </a:ext>
                </a:extLst>
              </a:tr>
              <a:tr h="370840">
                <a:tc>
                  <a:txBody>
                    <a:bodyPr/>
                    <a:lstStyle/>
                    <a:p>
                      <a:pPr marL="457200" indent="-457200">
                        <a:buFont typeface="Wingdings" panose="05000000000000000000" pitchFamily="2" charset="2"/>
                        <a:buChar char="Ø"/>
                      </a:pPr>
                      <a:r>
                        <a:rPr kumimoji="0" lang="es-CO" sz="3200" b="1" u="none" strike="noStrike" kern="1200" cap="none" spc="0" normalizeH="0" baseline="0" noProof="0" dirty="0" smtClean="0">
                          <a:ln>
                            <a:noFill/>
                          </a:ln>
                          <a:effectLst/>
                          <a:uLnTx/>
                          <a:uFillTx/>
                        </a:rPr>
                        <a:t>Para instruirnos.</a:t>
                      </a:r>
                      <a:endParaRPr lang="es-CO" b="1" dirty="0"/>
                    </a:p>
                  </a:txBody>
                  <a:tcPr/>
                </a:tc>
                <a:extLst>
                  <a:ext uri="{0D108BD9-81ED-4DB2-BD59-A6C34878D82A}">
                    <a16:rowId xmlns:a16="http://schemas.microsoft.com/office/drawing/2014/main" val="10002"/>
                  </a:ext>
                </a:extLst>
              </a:tr>
              <a:tr h="370840">
                <a:tc>
                  <a:txBody>
                    <a:bodyPr/>
                    <a:lstStyle/>
                    <a:p>
                      <a:pPr marL="457200" indent="-457200">
                        <a:buFont typeface="Wingdings" panose="05000000000000000000" pitchFamily="2" charset="2"/>
                        <a:buChar char="Ø"/>
                      </a:pPr>
                      <a:r>
                        <a:rPr kumimoji="0" lang="es-CO" sz="3200" b="1" u="none" strike="noStrike" kern="1200" cap="none" spc="0" normalizeH="0" baseline="0" noProof="0" dirty="0" smtClean="0">
                          <a:ln>
                            <a:noFill/>
                          </a:ln>
                          <a:effectLst/>
                          <a:uLnTx/>
                          <a:uFillTx/>
                        </a:rPr>
                        <a:t>Para consolarnos</a:t>
                      </a:r>
                      <a:endParaRPr lang="es-CO" b="1" dirty="0"/>
                    </a:p>
                  </a:txBody>
                  <a:tcPr/>
                </a:tc>
                <a:extLst>
                  <a:ext uri="{0D108BD9-81ED-4DB2-BD59-A6C34878D82A}">
                    <a16:rowId xmlns:a16="http://schemas.microsoft.com/office/drawing/2014/main" val="10003"/>
                  </a:ext>
                </a:extLst>
              </a:tr>
              <a:tr h="370840">
                <a:tc>
                  <a:txBody>
                    <a:bodyPr/>
                    <a:lstStyle/>
                    <a:p>
                      <a:pPr marL="457200" indent="-457200">
                        <a:buFont typeface="Wingdings" panose="05000000000000000000" pitchFamily="2" charset="2"/>
                        <a:buChar char="Ø"/>
                      </a:pPr>
                      <a:r>
                        <a:rPr kumimoji="0" lang="es-CO" sz="3200" b="1" u="none" strike="noStrike" kern="1200" cap="none" spc="0" normalizeH="0" baseline="0" noProof="0" dirty="0" smtClean="0">
                          <a:ln>
                            <a:noFill/>
                          </a:ln>
                          <a:effectLst/>
                          <a:uLnTx/>
                          <a:uFillTx/>
                        </a:rPr>
                        <a:t>Para tener comunión.</a:t>
                      </a:r>
                      <a:endParaRPr lang="es-CO" b="1" dirty="0"/>
                    </a:p>
                  </a:txBody>
                  <a:tcPr/>
                </a:tc>
                <a:extLst>
                  <a:ext uri="{0D108BD9-81ED-4DB2-BD59-A6C34878D82A}">
                    <a16:rowId xmlns:a16="http://schemas.microsoft.com/office/drawing/2014/main" val="10004"/>
                  </a:ext>
                </a:extLst>
              </a:tr>
              <a:tr h="370840">
                <a:tc>
                  <a:txBody>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s-CO" sz="3200" b="1" u="none" strike="noStrike" kern="1200" cap="none" spc="0" normalizeH="0" baseline="0" noProof="0" dirty="0" smtClean="0">
                          <a:ln>
                            <a:noFill/>
                          </a:ln>
                          <a:effectLst/>
                          <a:uLnTx/>
                          <a:uFillTx/>
                        </a:rPr>
                        <a:t>Para recibir la bendición de Dios.</a:t>
                      </a:r>
                      <a:endParaRPr kumimoji="0" lang="es-CO" sz="18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005"/>
                  </a:ext>
                </a:extLst>
              </a:tr>
              <a:tr h="370840">
                <a:tc>
                  <a:txBody>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s-CO" sz="3200" b="1" u="none" strike="noStrike" kern="1200" cap="none" spc="0" normalizeH="0" baseline="0" noProof="0" dirty="0" smtClean="0">
                          <a:ln>
                            <a:noFill/>
                          </a:ln>
                          <a:effectLst/>
                          <a:uLnTx/>
                          <a:uFillTx/>
                        </a:rPr>
                        <a:t>Para colaborar.</a:t>
                      </a:r>
                      <a:endParaRPr kumimoji="0" lang="es-CO" sz="18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006"/>
                  </a:ext>
                </a:extLst>
              </a:tr>
              <a:tr h="370840">
                <a:tc>
                  <a:txBody>
                    <a:bodyPr/>
                    <a:lstStyle/>
                    <a:p>
                      <a:pPr marL="457200" indent="-457200">
                        <a:buFont typeface="Wingdings" panose="05000000000000000000" pitchFamily="2" charset="2"/>
                        <a:buChar char="Ø"/>
                      </a:pPr>
                      <a:r>
                        <a:rPr kumimoji="0" lang="es-CO" sz="3200" b="1" u="none" strike="noStrike" kern="1200" cap="none" spc="0" normalizeH="0" baseline="0" noProof="0" dirty="0" smtClean="0">
                          <a:ln>
                            <a:noFill/>
                          </a:ln>
                          <a:effectLst/>
                          <a:uLnTx/>
                          <a:uFillTx/>
                        </a:rPr>
                        <a:t>Etc.</a:t>
                      </a:r>
                      <a:endParaRPr lang="es-CO" b="1"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7402658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305353" y="1196752"/>
            <a:ext cx="6533294" cy="707886"/>
          </a:xfrm>
          <a:prstGeom prst="rect">
            <a:avLst/>
          </a:prstGeom>
          <a:noFill/>
        </p:spPr>
        <p:txBody>
          <a:bodyPr wrap="square" rtlCol="0">
            <a:spAutoFit/>
          </a:bodyPr>
          <a:lstStyle/>
          <a:p>
            <a:pPr algn="ctr"/>
            <a:r>
              <a:rPr lang="es-ES_tradnl" sz="4000" b="1" dirty="0" smtClean="0">
                <a:ln w="22225">
                  <a:solidFill>
                    <a:srgbClr val="FF0000"/>
                  </a:solidFill>
                  <a:prstDash val="solid"/>
                </a:ln>
                <a:solidFill>
                  <a:srgbClr val="FF0000"/>
                </a:solidFill>
                <a:effectLst>
                  <a:glow rad="165100">
                    <a:schemeClr val="tx1"/>
                  </a:glow>
                </a:effectLst>
                <a:latin typeface="Calibri" panose="020F0502020204030204" pitchFamily="34" charset="0"/>
                <a:cs typeface="Aharoni" panose="02010803020104030203" pitchFamily="2" charset="-79"/>
              </a:rPr>
              <a:t>La alegría de asistir a la iglesia</a:t>
            </a:r>
          </a:p>
        </p:txBody>
      </p:sp>
      <p:sp>
        <p:nvSpPr>
          <p:cNvPr id="5" name="Rectángulo 4"/>
          <p:cNvSpPr/>
          <p:nvPr/>
        </p:nvSpPr>
        <p:spPr>
          <a:xfrm>
            <a:off x="4788024" y="2852936"/>
            <a:ext cx="3869767" cy="2862322"/>
          </a:xfrm>
          <a:prstGeom prst="rect">
            <a:avLst/>
          </a:prstGeom>
          <a:solidFill>
            <a:srgbClr val="FAD4F2"/>
          </a:solidFill>
          <a:ln w="57150">
            <a:solidFill>
              <a:srgbClr val="FFC000"/>
            </a:solidFill>
          </a:ln>
        </p:spPr>
        <p:txBody>
          <a:bodyPr wrap="square">
            <a:spAutoFit/>
          </a:bodyPr>
          <a:lstStyle/>
          <a:p>
            <a:pPr algn="ctr"/>
            <a:r>
              <a:rPr lang="es-CO" sz="3600" b="1" dirty="0">
                <a:ln w="22225">
                  <a:solidFill>
                    <a:schemeClr val="bg1"/>
                  </a:solidFill>
                  <a:prstDash val="solid"/>
                </a:ln>
                <a:solidFill>
                  <a:schemeClr val="bg1"/>
                </a:solidFill>
                <a:latin typeface="Calibri" panose="020F0502020204030204" pitchFamily="34" charset="0"/>
                <a:cs typeface="Aharoni" panose="02010803020104030203" pitchFamily="2" charset="-79"/>
              </a:rPr>
              <a:t>“Yo </a:t>
            </a:r>
            <a:r>
              <a:rPr lang="es-CO" sz="3600" b="1" i="1" dirty="0">
                <a:ln w="22225">
                  <a:solidFill>
                    <a:srgbClr val="FF0000"/>
                  </a:solidFill>
                  <a:prstDash val="solid"/>
                </a:ln>
                <a:solidFill>
                  <a:srgbClr val="FF0000"/>
                </a:solidFill>
                <a:latin typeface="Calibri" panose="020F0502020204030204" pitchFamily="34" charset="0"/>
                <a:cs typeface="Aharoni" panose="02010803020104030203" pitchFamily="2" charset="-79"/>
              </a:rPr>
              <a:t>me alegré </a:t>
            </a:r>
            <a:r>
              <a:rPr lang="es-CO" sz="3600" b="1" dirty="0">
                <a:ln w="22225">
                  <a:solidFill>
                    <a:schemeClr val="bg1"/>
                  </a:solidFill>
                  <a:prstDash val="solid"/>
                </a:ln>
                <a:solidFill>
                  <a:schemeClr val="bg1"/>
                </a:solidFill>
                <a:latin typeface="Calibri" panose="020F0502020204030204" pitchFamily="34" charset="0"/>
                <a:cs typeface="Aharoni" panose="02010803020104030203" pitchFamily="2" charset="-79"/>
              </a:rPr>
              <a:t>con los que me decían: "¡A la casa de Jehová iremos</a:t>
            </a:r>
            <a:r>
              <a:rPr lang="es-CO" sz="36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   </a:t>
            </a:r>
            <a:r>
              <a:rPr lang="es-ES" sz="36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Salmo 122:1.</a:t>
            </a:r>
            <a:endParaRPr lang="es-CO" sz="1400" dirty="0">
              <a:ln w="22225">
                <a:solidFill>
                  <a:srgbClr val="FF0000"/>
                </a:solidFill>
                <a:prstDash val="solid"/>
              </a:ln>
              <a:solidFill>
                <a:srgbClr val="FF0000"/>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232000"/>
            <a:ext cx="4032448" cy="4105170"/>
          </a:xfrm>
          <a:prstGeom prst="rect">
            <a:avLst/>
          </a:prstGeom>
        </p:spPr>
      </p:pic>
    </p:spTree>
    <p:extLst>
      <p:ext uri="{BB962C8B-B14F-4D97-AF65-F5344CB8AC3E}">
        <p14:creationId xmlns:p14="http://schemas.microsoft.com/office/powerpoint/2010/main" val="146938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97" y="-297"/>
            <a:ext cx="9144793" cy="6858594"/>
          </a:xfrm>
          <a:prstGeom prst="rect">
            <a:avLst/>
          </a:prstGeom>
        </p:spPr>
      </p:pic>
      <p:sp>
        <p:nvSpPr>
          <p:cNvPr id="5" name="Rectángulo 4"/>
          <p:cNvSpPr/>
          <p:nvPr/>
        </p:nvSpPr>
        <p:spPr>
          <a:xfrm>
            <a:off x="2303748" y="548680"/>
            <a:ext cx="4536504" cy="646331"/>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CO" sz="3600" b="1" dirty="0" smtClean="0">
                <a:ln w="22225">
                  <a:solidFill>
                    <a:srgbClr val="0000FE"/>
                  </a:solidFill>
                  <a:prstDash val="solid"/>
                </a:ln>
                <a:solidFill>
                  <a:srgbClr val="0000FE"/>
                </a:solidFill>
                <a:latin typeface="Calibri" panose="020F0502020204030204" pitchFamily="34" charset="0"/>
                <a:cs typeface="Aharoni" panose="02010803020104030203" pitchFamily="2" charset="-79"/>
              </a:rPr>
              <a:t>El Testimonio White</a:t>
            </a:r>
            <a:endParaRPr lang="es-ES" sz="3600" b="1" dirty="0">
              <a:ln w="22225">
                <a:solidFill>
                  <a:srgbClr val="0070C0"/>
                </a:solidFill>
                <a:prstDash val="solid"/>
              </a:ln>
              <a:solidFill>
                <a:srgbClr val="0070C0"/>
              </a:solidFill>
              <a:latin typeface="Calibri" panose="020F0502020204030204" pitchFamily="34" charset="0"/>
              <a:cs typeface="Aharoni" panose="02010803020104030203" pitchFamily="2" charset="-79"/>
            </a:endParaRPr>
          </a:p>
        </p:txBody>
      </p:sp>
      <p:sp>
        <p:nvSpPr>
          <p:cNvPr id="4" name="1 CuadroTexto"/>
          <p:cNvSpPr txBox="1"/>
          <p:nvPr/>
        </p:nvSpPr>
        <p:spPr>
          <a:xfrm>
            <a:off x="737573" y="1731127"/>
            <a:ext cx="7668852" cy="4524315"/>
          </a:xfrm>
          <a:prstGeom prst="rect">
            <a:avLst/>
          </a:prstGeom>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CO" sz="32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 “</a:t>
            </a:r>
            <a:r>
              <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Para </a:t>
            </a:r>
            <a:r>
              <a:rPr lang="es-CO" sz="3200" b="1" dirty="0">
                <a:ln w="22225">
                  <a:solidFill>
                    <a:srgbClr val="FF0000"/>
                  </a:solidFill>
                  <a:prstDash val="solid"/>
                </a:ln>
                <a:solidFill>
                  <a:srgbClr val="FF0000"/>
                </a:solidFill>
                <a:latin typeface="Calibri" panose="020F0502020204030204" pitchFamily="34" charset="0"/>
                <a:cs typeface="Aharoni" panose="02010803020104030203" pitchFamily="2" charset="-79"/>
              </a:rPr>
              <a:t>el alma humilde y creyente, la </a:t>
            </a:r>
            <a:r>
              <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casa</a:t>
            </a:r>
          </a:p>
          <a:p>
            <a:pPr algn="ctr"/>
            <a:r>
              <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 </a:t>
            </a:r>
            <a:r>
              <a:rPr lang="es-CO" sz="3200" b="1" dirty="0">
                <a:ln w="22225">
                  <a:solidFill>
                    <a:srgbClr val="FF0000"/>
                  </a:solidFill>
                  <a:prstDash val="solid"/>
                </a:ln>
                <a:solidFill>
                  <a:srgbClr val="FF0000"/>
                </a:solidFill>
                <a:latin typeface="Calibri" panose="020F0502020204030204" pitchFamily="34" charset="0"/>
                <a:cs typeface="Aharoni" panose="02010803020104030203" pitchFamily="2" charset="-79"/>
              </a:rPr>
              <a:t>de Dios en la tierra es la puerta del cielo. </a:t>
            </a:r>
            <a:endPar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endParaRPr>
          </a:p>
          <a:p>
            <a:pPr algn="ctr"/>
            <a:r>
              <a:rPr lang="es-CO" sz="32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El </a:t>
            </a:r>
            <a:r>
              <a:rPr lang="es-CO" sz="3200" b="1" dirty="0">
                <a:ln w="22225">
                  <a:solidFill>
                    <a:schemeClr val="bg1"/>
                  </a:solidFill>
                  <a:prstDash val="solid"/>
                </a:ln>
                <a:solidFill>
                  <a:schemeClr val="bg1"/>
                </a:solidFill>
                <a:latin typeface="Calibri" panose="020F0502020204030204" pitchFamily="34" charset="0"/>
                <a:cs typeface="Aharoni" panose="02010803020104030203" pitchFamily="2" charset="-79"/>
              </a:rPr>
              <a:t>canto de alabanza, la oración, las palabras pronunciadas por los representantes de Cristo, son los agentes designados por Dios para preparar un pueblo para la iglesia celestial, para aquel culto más sublime, en el que no podrá entrar nada que </a:t>
            </a:r>
            <a:r>
              <a:rPr lang="es-CO" sz="32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corrompa”. </a:t>
            </a:r>
            <a:r>
              <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Joyas </a:t>
            </a:r>
            <a:r>
              <a:rPr lang="es-CO" sz="3200" b="1" dirty="0">
                <a:ln w="22225">
                  <a:solidFill>
                    <a:srgbClr val="FF0000"/>
                  </a:solidFill>
                  <a:prstDash val="solid"/>
                </a:ln>
                <a:solidFill>
                  <a:srgbClr val="FF0000"/>
                </a:solidFill>
                <a:latin typeface="Calibri" panose="020F0502020204030204" pitchFamily="34" charset="0"/>
                <a:cs typeface="Aharoni" panose="02010803020104030203" pitchFamily="2" charset="-79"/>
              </a:rPr>
              <a:t>de los Testimonios </a:t>
            </a:r>
            <a:r>
              <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2:193. </a:t>
            </a:r>
            <a:endParaRPr lang="es-ES_tradnl"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endParaRPr>
          </a:p>
        </p:txBody>
      </p:sp>
    </p:spTree>
    <p:extLst>
      <p:ext uri="{BB962C8B-B14F-4D97-AF65-F5344CB8AC3E}">
        <p14:creationId xmlns:p14="http://schemas.microsoft.com/office/powerpoint/2010/main" val="3106613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1676" y="1725838"/>
            <a:ext cx="3400648" cy="4583482"/>
          </a:xfrm>
          <a:prstGeom prst="rect">
            <a:avLst/>
          </a:prstGeom>
        </p:spPr>
      </p:pic>
      <p:sp>
        <p:nvSpPr>
          <p:cNvPr id="5" name="Rectángulo 4"/>
          <p:cNvSpPr/>
          <p:nvPr/>
        </p:nvSpPr>
        <p:spPr>
          <a:xfrm>
            <a:off x="1421650" y="1628800"/>
            <a:ext cx="6300700" cy="2708434"/>
          </a:xfrm>
          <a:prstGeom prst="rect">
            <a:avLst/>
          </a:prstGeom>
          <a:solidFill>
            <a:srgbClr val="F2FB81"/>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CO" sz="3400" b="1" dirty="0">
                <a:ln w="22225">
                  <a:solidFill>
                    <a:schemeClr val="bg1"/>
                  </a:solidFill>
                  <a:prstDash val="solid"/>
                </a:ln>
                <a:solidFill>
                  <a:schemeClr val="bg1"/>
                </a:solidFill>
                <a:latin typeface="Calibri" panose="020F0502020204030204" pitchFamily="34" charset="0"/>
                <a:cs typeface="Aharoni" panose="02010803020104030203" pitchFamily="2" charset="-79"/>
              </a:rPr>
              <a:t>“Y Jesús fue a Nazaret, donde se había criado, y conforme a su costumbre, el día sábado fue a la </a:t>
            </a:r>
            <a:r>
              <a:rPr lang="es-CO" sz="3400" b="1" i="1" u="sng" dirty="0">
                <a:ln w="22225">
                  <a:solidFill>
                    <a:srgbClr val="0000FE"/>
                  </a:solidFill>
                  <a:prstDash val="solid"/>
                </a:ln>
                <a:solidFill>
                  <a:srgbClr val="0000FE"/>
                </a:solidFill>
                <a:latin typeface="Calibri" panose="020F0502020204030204" pitchFamily="34" charset="0"/>
                <a:cs typeface="Aharoni" panose="02010803020104030203" pitchFamily="2" charset="-79"/>
              </a:rPr>
              <a:t>sinagoga</a:t>
            </a:r>
            <a:r>
              <a:rPr lang="es-CO" sz="3400" b="1" dirty="0">
                <a:ln w="22225">
                  <a:solidFill>
                    <a:srgbClr val="0000FE"/>
                  </a:solidFill>
                  <a:prstDash val="solid"/>
                </a:ln>
                <a:solidFill>
                  <a:srgbClr val="0000FE"/>
                </a:solidFill>
                <a:latin typeface="Calibri" panose="020F0502020204030204" pitchFamily="34" charset="0"/>
                <a:cs typeface="Aharoni" panose="02010803020104030203" pitchFamily="2" charset="-79"/>
              </a:rPr>
              <a:t>,</a:t>
            </a:r>
            <a:r>
              <a:rPr lang="es-CO" sz="3400" b="1" dirty="0">
                <a:ln w="22225">
                  <a:solidFill>
                    <a:schemeClr val="bg1"/>
                  </a:solidFill>
                  <a:prstDash val="solid"/>
                </a:ln>
                <a:solidFill>
                  <a:schemeClr val="bg1"/>
                </a:solidFill>
                <a:latin typeface="Calibri" panose="020F0502020204030204" pitchFamily="34" charset="0"/>
                <a:cs typeface="Aharoni" panose="02010803020104030203" pitchFamily="2" charset="-79"/>
              </a:rPr>
              <a:t> y se levantó a </a:t>
            </a:r>
            <a:r>
              <a:rPr lang="es-CO" sz="34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leer”. </a:t>
            </a:r>
            <a:r>
              <a:rPr lang="es-CO" sz="34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Lucas 4:16. </a:t>
            </a:r>
            <a:endParaRPr lang="es-ES" sz="3400" b="1" dirty="0">
              <a:ln w="22225">
                <a:solidFill>
                  <a:srgbClr val="FF0000"/>
                </a:solidFill>
                <a:prstDash val="solid"/>
              </a:ln>
              <a:solidFill>
                <a:srgbClr val="FF0000"/>
              </a:solidFill>
              <a:latin typeface="Calibri" panose="020F0502020204030204" pitchFamily="34" charset="0"/>
              <a:cs typeface="Aharoni" panose="02010803020104030203" pitchFamily="2" charset="-79"/>
            </a:endParaRPr>
          </a:p>
        </p:txBody>
      </p:sp>
      <p:sp>
        <p:nvSpPr>
          <p:cNvPr id="4" name="Rectángulo 3"/>
          <p:cNvSpPr/>
          <p:nvPr/>
        </p:nvSpPr>
        <p:spPr>
          <a:xfrm>
            <a:off x="1875635" y="632882"/>
            <a:ext cx="5392730" cy="707886"/>
          </a:xfrm>
          <a:prstGeom prst="rect">
            <a:avLst/>
          </a:prstGeom>
          <a:effectLst>
            <a:glow rad="63500">
              <a:schemeClr val="tx1"/>
            </a:glow>
          </a:effectLst>
        </p:spPr>
        <p:txBody>
          <a:bodyPr wrap="square">
            <a:spAutoFit/>
          </a:bodyPr>
          <a:lstStyle/>
          <a:p>
            <a:pPr algn="ctr"/>
            <a:r>
              <a:rPr lang="es-ES_tradnl" sz="4000" b="1" dirty="0" smtClean="0">
                <a:ln w="22225">
                  <a:solidFill>
                    <a:srgbClr val="FF0000"/>
                  </a:solidFill>
                  <a:prstDash val="solid"/>
                </a:ln>
                <a:solidFill>
                  <a:srgbClr val="FF0000"/>
                </a:solidFill>
                <a:effectLst>
                  <a:glow rad="101600">
                    <a:schemeClr val="tx1"/>
                  </a:glow>
                </a:effectLst>
                <a:latin typeface="Calibri" panose="020F0502020204030204" pitchFamily="34" charset="0"/>
                <a:cs typeface="Aharoni" panose="02010803020104030203" pitchFamily="2" charset="-79"/>
              </a:rPr>
              <a:t>La costumbre del Señor</a:t>
            </a:r>
            <a:endParaRPr lang="es-CO" sz="1600" dirty="0">
              <a:ln w="22225">
                <a:solidFill>
                  <a:srgbClr val="FF0000"/>
                </a:solidFill>
                <a:prstDash val="solid"/>
              </a:ln>
              <a:solidFill>
                <a:srgbClr val="FF0000"/>
              </a:solidFill>
              <a:effectLst>
                <a:glow rad="101600">
                  <a:schemeClr val="tx1"/>
                </a:glow>
              </a:effectLst>
            </a:endParaRPr>
          </a:p>
        </p:txBody>
      </p:sp>
      <p:sp>
        <p:nvSpPr>
          <p:cNvPr id="7" name="Rectángulo 6"/>
          <p:cNvSpPr/>
          <p:nvPr/>
        </p:nvSpPr>
        <p:spPr>
          <a:xfrm>
            <a:off x="1421650" y="4647327"/>
            <a:ext cx="6300700" cy="1661993"/>
          </a:xfrm>
          <a:prstGeom prst="rect">
            <a:avLst/>
          </a:prstGeom>
          <a:solidFill>
            <a:schemeClr val="accent5">
              <a:lumMod val="20000"/>
              <a:lumOff val="80000"/>
            </a:schemeClr>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es-CO" sz="3400" b="1" dirty="0">
                <a:ln w="22225">
                  <a:solidFill>
                    <a:srgbClr val="002060"/>
                  </a:solidFill>
                  <a:prstDash val="solid"/>
                </a:ln>
                <a:solidFill>
                  <a:srgbClr val="002060"/>
                </a:solidFill>
                <a:latin typeface="Calibri" panose="020F0502020204030204" pitchFamily="34" charset="0"/>
                <a:cs typeface="Aharoni" panose="02010803020104030203" pitchFamily="2" charset="-79"/>
              </a:rPr>
              <a:t>“En otro sábado, Jesús entró en la </a:t>
            </a:r>
            <a:r>
              <a:rPr lang="es-CO" sz="3400" b="1" i="1" u="sng" dirty="0">
                <a:ln w="22225">
                  <a:solidFill>
                    <a:srgbClr val="0000FE"/>
                  </a:solidFill>
                  <a:prstDash val="solid"/>
                </a:ln>
                <a:solidFill>
                  <a:srgbClr val="0000FE"/>
                </a:solidFill>
                <a:latin typeface="Calibri" panose="020F0502020204030204" pitchFamily="34" charset="0"/>
                <a:cs typeface="Aharoni" panose="02010803020104030203" pitchFamily="2" charset="-79"/>
              </a:rPr>
              <a:t>sinagoga</a:t>
            </a:r>
            <a:r>
              <a:rPr lang="es-CO" sz="3400" b="1" dirty="0">
                <a:ln w="22225">
                  <a:solidFill>
                    <a:srgbClr val="0000FE"/>
                  </a:solidFill>
                  <a:prstDash val="solid"/>
                </a:ln>
                <a:solidFill>
                  <a:srgbClr val="0000FE"/>
                </a:solidFill>
                <a:latin typeface="Calibri" panose="020F0502020204030204" pitchFamily="34" charset="0"/>
                <a:cs typeface="Aharoni" panose="02010803020104030203" pitchFamily="2" charset="-79"/>
              </a:rPr>
              <a:t>, </a:t>
            </a:r>
            <a:r>
              <a:rPr lang="es-CO" sz="3400" b="1" dirty="0">
                <a:ln w="22225">
                  <a:solidFill>
                    <a:srgbClr val="002060"/>
                  </a:solidFill>
                  <a:prstDash val="solid"/>
                </a:ln>
                <a:solidFill>
                  <a:srgbClr val="002060"/>
                </a:solidFill>
                <a:latin typeface="Calibri" panose="020F0502020204030204" pitchFamily="34" charset="0"/>
                <a:cs typeface="Aharoni" panose="02010803020104030203" pitchFamily="2" charset="-79"/>
              </a:rPr>
              <a:t>y se puso a enseñar. </a:t>
            </a:r>
            <a:r>
              <a:rPr lang="es-CO" sz="3400" b="1" dirty="0" smtClean="0">
                <a:ln w="22225">
                  <a:solidFill>
                    <a:srgbClr val="002060"/>
                  </a:solidFill>
                  <a:prstDash val="solid"/>
                </a:ln>
                <a:solidFill>
                  <a:srgbClr val="002060"/>
                </a:solidFill>
                <a:latin typeface="Calibri" panose="020F0502020204030204" pitchFamily="34" charset="0"/>
                <a:cs typeface="Aharoni" panose="02010803020104030203" pitchFamily="2" charset="-79"/>
              </a:rPr>
              <a:t>…</a:t>
            </a:r>
            <a:r>
              <a:rPr lang="es-ES" sz="3400" b="1" dirty="0" smtClean="0">
                <a:ln w="22225">
                  <a:solidFill>
                    <a:srgbClr val="002060"/>
                  </a:solidFill>
                  <a:prstDash val="solid"/>
                </a:ln>
                <a:solidFill>
                  <a:srgbClr val="002060"/>
                </a:solidFill>
                <a:latin typeface="Calibri" panose="020F0502020204030204" pitchFamily="34" charset="0"/>
                <a:cs typeface="Aharoni" panose="02010803020104030203" pitchFamily="2" charset="-79"/>
              </a:rPr>
              <a:t>”. </a:t>
            </a:r>
          </a:p>
          <a:p>
            <a:pPr lvl="0" algn="ctr"/>
            <a:r>
              <a:rPr lang="es-ES" sz="34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Lucas 6:6.</a:t>
            </a:r>
            <a:endParaRPr lang="es-ES" sz="3400" b="1" dirty="0">
              <a:ln w="22225">
                <a:solidFill>
                  <a:srgbClr val="FF0000"/>
                </a:solidFill>
                <a:prstDash val="solid"/>
              </a:ln>
              <a:solidFill>
                <a:srgbClr val="FF0000"/>
              </a:solidFill>
              <a:latin typeface="Calibri" panose="020F0502020204030204" pitchFamily="34" charset="0"/>
              <a:cs typeface="Aharoni" panose="02010803020104030203" pitchFamily="2" charset="-79"/>
            </a:endParaRPr>
          </a:p>
        </p:txBody>
      </p:sp>
    </p:spTree>
    <p:extLst>
      <p:ext uri="{BB962C8B-B14F-4D97-AF65-F5344CB8AC3E}">
        <p14:creationId xmlns:p14="http://schemas.microsoft.com/office/powerpoint/2010/main" val="419516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960672" y="1484784"/>
            <a:ext cx="5222656" cy="646331"/>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CO" sz="3600" b="1" dirty="0" smtClean="0">
                <a:ln w="22225">
                  <a:solidFill>
                    <a:srgbClr val="0000FE"/>
                  </a:solidFill>
                  <a:prstDash val="solid"/>
                </a:ln>
                <a:solidFill>
                  <a:srgbClr val="0000FE"/>
                </a:solidFill>
                <a:latin typeface="Calibri" panose="020F0502020204030204" pitchFamily="34" charset="0"/>
                <a:cs typeface="Aharoni" panose="02010803020104030203" pitchFamily="2" charset="-79"/>
              </a:rPr>
              <a:t>UN ANTIGUO PROBLEMA</a:t>
            </a:r>
            <a:r>
              <a:rPr lang="es-ES" sz="3600" b="1" dirty="0" smtClean="0">
                <a:ln w="22225">
                  <a:solidFill>
                    <a:srgbClr val="0070C0"/>
                  </a:solidFill>
                  <a:prstDash val="solid"/>
                </a:ln>
                <a:solidFill>
                  <a:srgbClr val="0070C0"/>
                </a:solidFill>
                <a:latin typeface="Calibri" panose="020F0502020204030204" pitchFamily="34" charset="0"/>
                <a:cs typeface="Aharoni" panose="02010803020104030203" pitchFamily="2" charset="-79"/>
              </a:rPr>
              <a:t>.</a:t>
            </a:r>
            <a:endParaRPr lang="es-ES" sz="3600" b="1" dirty="0">
              <a:ln w="22225">
                <a:solidFill>
                  <a:srgbClr val="0070C0"/>
                </a:solidFill>
                <a:prstDash val="solid"/>
              </a:ln>
              <a:solidFill>
                <a:srgbClr val="0070C0"/>
              </a:solidFill>
              <a:latin typeface="Calibri" panose="020F0502020204030204" pitchFamily="34" charset="0"/>
              <a:cs typeface="Aharoni" panose="02010803020104030203" pitchFamily="2" charset="-79"/>
            </a:endParaRPr>
          </a:p>
        </p:txBody>
      </p:sp>
      <p:sp>
        <p:nvSpPr>
          <p:cNvPr id="4" name="1 CuadroTexto"/>
          <p:cNvSpPr txBox="1"/>
          <p:nvPr/>
        </p:nvSpPr>
        <p:spPr>
          <a:xfrm>
            <a:off x="1758409" y="2708920"/>
            <a:ext cx="5627182" cy="3231654"/>
          </a:xfrm>
          <a:prstGeom prst="rect">
            <a:avLst/>
          </a:prstGeom>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CO" sz="34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 “No </a:t>
            </a:r>
            <a:r>
              <a:rPr lang="es-CO" sz="3400" b="1" dirty="0">
                <a:ln w="22225">
                  <a:solidFill>
                    <a:schemeClr val="bg1"/>
                  </a:solidFill>
                  <a:prstDash val="solid"/>
                </a:ln>
                <a:solidFill>
                  <a:schemeClr val="bg1"/>
                </a:solidFill>
                <a:latin typeface="Calibri" panose="020F0502020204030204" pitchFamily="34" charset="0"/>
                <a:cs typeface="Aharoni" panose="02010803020104030203" pitchFamily="2" charset="-79"/>
              </a:rPr>
              <a:t>dejemos de reunirnos, </a:t>
            </a:r>
            <a:r>
              <a:rPr lang="es-CO" sz="3400" b="1" dirty="0">
                <a:ln w="22225">
                  <a:solidFill>
                    <a:srgbClr val="FF0000"/>
                  </a:solidFill>
                  <a:prstDash val="solid"/>
                </a:ln>
                <a:solidFill>
                  <a:srgbClr val="FF0000"/>
                </a:solidFill>
                <a:latin typeface="Calibri" panose="020F0502020204030204" pitchFamily="34" charset="0"/>
                <a:cs typeface="Aharoni" panose="02010803020104030203" pitchFamily="2" charset="-79"/>
              </a:rPr>
              <a:t>como algunos tienen por costumbre</a:t>
            </a:r>
            <a:r>
              <a:rPr lang="es-CO" sz="3400" b="1" dirty="0">
                <a:ln w="22225">
                  <a:solidFill>
                    <a:schemeClr val="bg1"/>
                  </a:solidFill>
                  <a:prstDash val="solid"/>
                </a:ln>
                <a:solidFill>
                  <a:schemeClr val="bg1"/>
                </a:solidFill>
                <a:latin typeface="Calibri" panose="020F0502020204030204" pitchFamily="34" charset="0"/>
                <a:cs typeface="Aharoni" panose="02010803020104030203" pitchFamily="2" charset="-79"/>
              </a:rPr>
              <a:t>; sino animémonos unos a otros, </a:t>
            </a:r>
            <a:r>
              <a:rPr lang="es-CO" sz="34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y </a:t>
            </a:r>
            <a:r>
              <a:rPr lang="es-CO" sz="3400" b="1" dirty="0">
                <a:ln w="22225">
                  <a:solidFill>
                    <a:schemeClr val="bg1"/>
                  </a:solidFill>
                  <a:prstDash val="solid"/>
                </a:ln>
                <a:solidFill>
                  <a:schemeClr val="bg1"/>
                </a:solidFill>
                <a:latin typeface="Calibri" panose="020F0502020204030204" pitchFamily="34" charset="0"/>
                <a:cs typeface="Aharoni" panose="02010803020104030203" pitchFamily="2" charset="-79"/>
              </a:rPr>
              <a:t>tanto más, cuanto veis que el día se </a:t>
            </a:r>
            <a:r>
              <a:rPr lang="es-CO" sz="34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acerca”. </a:t>
            </a:r>
            <a:r>
              <a:rPr lang="es-CO" sz="34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Hebreos 10:25. </a:t>
            </a:r>
            <a:endParaRPr lang="es-ES_tradnl" sz="34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endParaRPr>
          </a:p>
        </p:txBody>
      </p:sp>
    </p:spTree>
    <p:extLst>
      <p:ext uri="{BB962C8B-B14F-4D97-AF65-F5344CB8AC3E}">
        <p14:creationId xmlns:p14="http://schemas.microsoft.com/office/powerpoint/2010/main" val="133116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45741" y="2175242"/>
            <a:ext cx="5652516" cy="4239387"/>
          </a:xfrm>
          <a:prstGeom prst="rect">
            <a:avLst/>
          </a:prstGeom>
        </p:spPr>
      </p:pic>
      <p:sp>
        <p:nvSpPr>
          <p:cNvPr id="5" name="Rectángulo 4"/>
          <p:cNvSpPr/>
          <p:nvPr/>
        </p:nvSpPr>
        <p:spPr>
          <a:xfrm>
            <a:off x="977161" y="2175242"/>
            <a:ext cx="7189678" cy="4031873"/>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CO" sz="3200" b="1" i="1" dirty="0" smtClean="0">
                <a:ln w="22225">
                  <a:solidFill>
                    <a:srgbClr val="0016E2"/>
                  </a:solidFill>
                  <a:prstDash val="solid"/>
                </a:ln>
                <a:solidFill>
                  <a:srgbClr val="0016E2"/>
                </a:solidFill>
                <a:latin typeface="Calibri" panose="020F0502020204030204" pitchFamily="34" charset="0"/>
                <a:cs typeface="Aharoni" panose="02010803020104030203" pitchFamily="2" charset="-79"/>
              </a:rPr>
              <a:t>“</a:t>
            </a:r>
            <a:r>
              <a:rPr lang="es-CO" sz="3200" b="1" i="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Error </a:t>
            </a:r>
            <a:r>
              <a:rPr lang="es-CO" sz="3200" b="1" i="1" dirty="0">
                <a:ln w="22225">
                  <a:solidFill>
                    <a:srgbClr val="FF0000"/>
                  </a:solidFill>
                  <a:prstDash val="solid"/>
                </a:ln>
                <a:solidFill>
                  <a:srgbClr val="FF0000"/>
                </a:solidFill>
                <a:latin typeface="Calibri" panose="020F0502020204030204" pitchFamily="34" charset="0"/>
                <a:cs typeface="Aharoni" panose="02010803020104030203" pitchFamily="2" charset="-79"/>
              </a:rPr>
              <a:t>grave es descuidar el culto público de Dios. Los privilegios del servicio divino no son cosa de poca monta. </a:t>
            </a:r>
            <a:r>
              <a:rPr lang="es-CO" sz="3200" b="1" i="1" dirty="0">
                <a:ln w="22225">
                  <a:solidFill>
                    <a:srgbClr val="0016E2"/>
                  </a:solidFill>
                  <a:prstDash val="solid"/>
                </a:ln>
                <a:solidFill>
                  <a:srgbClr val="0016E2"/>
                </a:solidFill>
                <a:latin typeface="Calibri" panose="020F0502020204030204" pitchFamily="34" charset="0"/>
                <a:cs typeface="Aharoni" panose="02010803020104030203" pitchFamily="2" charset="-79"/>
              </a:rPr>
              <a:t>Muchas veces los que asisten a los enfermos no pueden aprovechar estos privilegios</a:t>
            </a:r>
            <a:r>
              <a:rPr lang="es-CO" sz="3200" b="1" i="1">
                <a:ln w="22225">
                  <a:solidFill>
                    <a:srgbClr val="0016E2"/>
                  </a:solidFill>
                  <a:prstDash val="solid"/>
                </a:ln>
                <a:solidFill>
                  <a:srgbClr val="0016E2"/>
                </a:solidFill>
                <a:latin typeface="Calibri" panose="020F0502020204030204" pitchFamily="34" charset="0"/>
                <a:cs typeface="Aharoni" panose="02010803020104030203" pitchFamily="2" charset="-79"/>
              </a:rPr>
              <a:t>, </a:t>
            </a:r>
            <a:r>
              <a:rPr lang="es-CO" sz="3200" b="1" i="1" smtClean="0">
                <a:ln w="22225">
                  <a:solidFill>
                    <a:srgbClr val="0016E2"/>
                  </a:solidFill>
                  <a:prstDash val="solid"/>
                </a:ln>
                <a:solidFill>
                  <a:srgbClr val="0016E2"/>
                </a:solidFill>
                <a:latin typeface="Calibri" panose="020F0502020204030204" pitchFamily="34" charset="0"/>
                <a:cs typeface="Aharoni" panose="02010803020104030203" pitchFamily="2" charset="-79"/>
              </a:rPr>
              <a:t>pero </a:t>
            </a:r>
            <a:r>
              <a:rPr lang="es-CO" sz="3200" b="1" i="1" dirty="0">
                <a:ln w="22225">
                  <a:solidFill>
                    <a:srgbClr val="0016E2"/>
                  </a:solidFill>
                  <a:prstDash val="solid"/>
                </a:ln>
                <a:solidFill>
                  <a:srgbClr val="0016E2"/>
                </a:solidFill>
                <a:latin typeface="Calibri" panose="020F0502020204030204" pitchFamily="34" charset="0"/>
                <a:cs typeface="Aharoni" panose="02010803020104030203" pitchFamily="2" charset="-79"/>
              </a:rPr>
              <a:t>deben cuidar de no ausentarse de la casa de Dios </a:t>
            </a:r>
            <a:r>
              <a:rPr lang="es-CO" sz="3200" b="1" i="1" dirty="0">
                <a:ln w="22225">
                  <a:solidFill>
                    <a:srgbClr val="FF0000"/>
                  </a:solidFill>
                  <a:prstDash val="solid"/>
                </a:ln>
                <a:solidFill>
                  <a:srgbClr val="FF0000"/>
                </a:solidFill>
                <a:latin typeface="Calibri" panose="020F0502020204030204" pitchFamily="34" charset="0"/>
                <a:cs typeface="Aharoni" panose="02010803020104030203" pitchFamily="2" charset="-79"/>
              </a:rPr>
              <a:t>sin necesidad</a:t>
            </a:r>
            <a:r>
              <a:rPr lang="es-CO" sz="3200" b="1" i="1" dirty="0">
                <a:ln w="22225">
                  <a:solidFill>
                    <a:srgbClr val="0016E2"/>
                  </a:solidFill>
                  <a:prstDash val="solid"/>
                </a:ln>
                <a:solidFill>
                  <a:srgbClr val="0016E2"/>
                </a:solidFill>
                <a:latin typeface="Calibri" panose="020F0502020204030204" pitchFamily="34" charset="0"/>
                <a:cs typeface="Aharoni" panose="02010803020104030203" pitchFamily="2" charset="-79"/>
              </a:rPr>
              <a:t>”. </a:t>
            </a:r>
            <a:endParaRPr lang="es-CO" sz="3200" b="1" i="1" dirty="0" smtClean="0">
              <a:ln w="22225">
                <a:solidFill>
                  <a:srgbClr val="0016E2"/>
                </a:solidFill>
                <a:prstDash val="solid"/>
              </a:ln>
              <a:solidFill>
                <a:srgbClr val="0016E2"/>
              </a:solidFill>
              <a:latin typeface="Calibri" panose="020F0502020204030204" pitchFamily="34" charset="0"/>
              <a:cs typeface="Aharoni" panose="02010803020104030203" pitchFamily="2" charset="-79"/>
            </a:endParaRPr>
          </a:p>
          <a:p>
            <a:pPr algn="ctr"/>
            <a:r>
              <a:rPr lang="es-CO" sz="32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El Ministerio de Curación, 409.</a:t>
            </a:r>
            <a:endParaRPr lang="es-ES" sz="3200" b="1" dirty="0">
              <a:ln w="22225">
                <a:solidFill>
                  <a:schemeClr val="bg1"/>
                </a:solidFill>
                <a:prstDash val="solid"/>
              </a:ln>
              <a:solidFill>
                <a:schemeClr val="bg1"/>
              </a:solidFill>
              <a:latin typeface="Calibri" panose="020F0502020204030204" pitchFamily="34" charset="0"/>
              <a:cs typeface="Aharoni" panose="02010803020104030203" pitchFamily="2" charset="-79"/>
            </a:endParaRPr>
          </a:p>
        </p:txBody>
      </p:sp>
      <p:sp>
        <p:nvSpPr>
          <p:cNvPr id="6" name="1 CuadroTexto"/>
          <p:cNvSpPr txBox="1"/>
          <p:nvPr/>
        </p:nvSpPr>
        <p:spPr>
          <a:xfrm>
            <a:off x="1032657" y="716503"/>
            <a:ext cx="7078686" cy="1200329"/>
          </a:xfrm>
          <a:prstGeom prst="rect">
            <a:avLst/>
          </a:prstGeom>
          <a:solidFill>
            <a:schemeClr val="tx1"/>
          </a:solidFill>
          <a:ln w="57150">
            <a:solidFill>
              <a:srgbClr val="00B050"/>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s-CO" sz="36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Es un error grave ausentarse de la iglesia por cualquier causa.</a:t>
            </a:r>
            <a:endParaRPr lang="es-ES_tradnl" sz="36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endParaRPr>
          </a:p>
        </p:txBody>
      </p:sp>
    </p:spTree>
    <p:extLst>
      <p:ext uri="{BB962C8B-B14F-4D97-AF65-F5344CB8AC3E}">
        <p14:creationId xmlns:p14="http://schemas.microsoft.com/office/powerpoint/2010/main" val="44773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5" name="Rectángulo 4"/>
          <p:cNvSpPr/>
          <p:nvPr/>
        </p:nvSpPr>
        <p:spPr>
          <a:xfrm>
            <a:off x="1709683" y="1859889"/>
            <a:ext cx="5724635" cy="3046988"/>
          </a:xfrm>
          <a:prstGeom prst="rect">
            <a:avLst/>
          </a:prstGeom>
          <a:solidFill>
            <a:schemeClr val="tx1"/>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“Por necesidad”.  </a:t>
            </a:r>
            <a:r>
              <a:rPr lang="es-CO" sz="32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H</a:t>
            </a:r>
            <a:r>
              <a:rPr lang="es-CO" sz="3200"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abrá</a:t>
            </a:r>
            <a:r>
              <a:rPr lang="es-CO" sz="3200" dirty="0" smtClean="0">
                <a:ln w="22225">
                  <a:solidFill>
                    <a:sysClr val="windowText" lastClr="000000"/>
                  </a:solidFill>
                  <a:prstDash val="solid"/>
                </a:ln>
                <a:solidFill>
                  <a:sysClr val="windowText" lastClr="000000"/>
                </a:solidFill>
                <a:latin typeface="Calibri" panose="020F0502020204030204" pitchFamily="34" charset="0"/>
                <a:cs typeface="Aharoni" panose="02010803020104030203" pitchFamily="2" charset="-79"/>
              </a:rPr>
              <a:t> ocasiones que no podrás asistir a la iglesia aunque quieras.</a:t>
            </a:r>
          </a:p>
          <a:p>
            <a:pPr algn="ctr"/>
            <a:r>
              <a:rPr lang="es-CO" sz="3200" dirty="0" smtClean="0">
                <a:ln w="22225">
                  <a:solidFill>
                    <a:schemeClr val="accent1">
                      <a:lumMod val="50000"/>
                    </a:schemeClr>
                  </a:solidFill>
                  <a:prstDash val="solid"/>
                </a:ln>
                <a:solidFill>
                  <a:schemeClr val="accent1">
                    <a:lumMod val="50000"/>
                  </a:schemeClr>
                </a:solidFill>
                <a:latin typeface="Calibri" panose="020F0502020204030204" pitchFamily="34" charset="0"/>
                <a:cs typeface="Aharoni" panose="02010803020104030203" pitchFamily="2" charset="-79"/>
              </a:rPr>
              <a:t>Cuando se presentan situaciones más allá de tu control y que te impidan congregarte.</a:t>
            </a:r>
            <a:endParaRPr lang="es-ES" sz="3200" dirty="0">
              <a:ln w="22225">
                <a:solidFill>
                  <a:schemeClr val="accent1">
                    <a:lumMod val="50000"/>
                  </a:schemeClr>
                </a:solidFill>
                <a:prstDash val="solid"/>
              </a:ln>
              <a:solidFill>
                <a:schemeClr val="accent1">
                  <a:lumMod val="50000"/>
                </a:schemeClr>
              </a:solidFill>
              <a:latin typeface="Calibri" panose="020F0502020204030204" pitchFamily="34" charset="0"/>
              <a:cs typeface="Aharoni" panose="02010803020104030203" pitchFamily="2" charset="-79"/>
            </a:endParaRPr>
          </a:p>
        </p:txBody>
      </p:sp>
      <p:sp>
        <p:nvSpPr>
          <p:cNvPr id="6" name="1 CuadroTexto"/>
          <p:cNvSpPr txBox="1"/>
          <p:nvPr/>
        </p:nvSpPr>
        <p:spPr>
          <a:xfrm>
            <a:off x="1691701" y="561212"/>
            <a:ext cx="5760598" cy="1077218"/>
          </a:xfrm>
          <a:prstGeom prst="rect">
            <a:avLst/>
          </a:prstGeom>
          <a:solidFill>
            <a:schemeClr val="tx1"/>
          </a:solidFill>
          <a:ln w="57150">
            <a:solidFill>
              <a:srgbClr val="00B050"/>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“Sin necesidad” </a:t>
            </a:r>
            <a:r>
              <a:rPr lang="es-CO" sz="3200" dirty="0" smtClean="0">
                <a:ln w="22225">
                  <a:solidFill>
                    <a:srgbClr val="0000FE"/>
                  </a:solidFill>
                  <a:prstDash val="solid"/>
                </a:ln>
                <a:solidFill>
                  <a:srgbClr val="0000FE"/>
                </a:solidFill>
                <a:latin typeface="Calibri" panose="020F0502020204030204" pitchFamily="34" charset="0"/>
                <a:cs typeface="Aharoni" panose="02010803020104030203" pitchFamily="2" charset="-79"/>
              </a:rPr>
              <a:t>significa dejar de asistir a la iglesia sin justa causa.</a:t>
            </a:r>
            <a:endParaRPr lang="es-ES_tradnl" sz="3200" dirty="0" smtClean="0">
              <a:ln w="22225">
                <a:solidFill>
                  <a:srgbClr val="0000FE"/>
                </a:solidFill>
                <a:prstDash val="solid"/>
              </a:ln>
              <a:solidFill>
                <a:srgbClr val="0000FE"/>
              </a:solidFill>
              <a:latin typeface="Calibri" panose="020F0502020204030204" pitchFamily="34" charset="0"/>
              <a:cs typeface="Aharoni" panose="02010803020104030203" pitchFamily="2" charset="-79"/>
            </a:endParaRPr>
          </a:p>
        </p:txBody>
      </p:sp>
      <p:sp>
        <p:nvSpPr>
          <p:cNvPr id="7" name="Rectángulo 4"/>
          <p:cNvSpPr/>
          <p:nvPr/>
        </p:nvSpPr>
        <p:spPr>
          <a:xfrm>
            <a:off x="1709682" y="5085184"/>
            <a:ext cx="5724636" cy="1569660"/>
          </a:xfrm>
          <a:prstGeom prst="rect">
            <a:avLst/>
          </a:prstGeom>
          <a:solidFill>
            <a:srgbClr val="C2E5F6"/>
          </a:solidFill>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s-CO" sz="3200"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Tristemente, la mayoría de los hermanos que poco asisten, o que no asisten, es </a:t>
            </a:r>
            <a:r>
              <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sin necesidad.</a:t>
            </a:r>
          </a:p>
        </p:txBody>
      </p:sp>
    </p:spTree>
    <p:extLst>
      <p:ext uri="{BB962C8B-B14F-4D97-AF65-F5344CB8AC3E}">
        <p14:creationId xmlns:p14="http://schemas.microsoft.com/office/powerpoint/2010/main" val="29044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7" name="Rectángulo 6"/>
          <p:cNvSpPr/>
          <p:nvPr/>
        </p:nvSpPr>
        <p:spPr>
          <a:xfrm>
            <a:off x="1043609" y="955754"/>
            <a:ext cx="4536504" cy="2185214"/>
          </a:xfrm>
          <a:prstGeom prst="rect">
            <a:avLst/>
          </a:prstGeom>
          <a:solidFill>
            <a:srgbClr val="9CE4F2"/>
          </a:solidFill>
          <a:ln/>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es-CO" sz="3400" b="1" dirty="0" smtClean="0">
                <a:ln w="22225">
                  <a:solidFill>
                    <a:srgbClr val="0000FE"/>
                  </a:solidFill>
                  <a:prstDash val="solid"/>
                </a:ln>
                <a:solidFill>
                  <a:srgbClr val="0000FE"/>
                </a:solidFill>
                <a:latin typeface="Calibri" panose="020F0502020204030204" pitchFamily="34" charset="0"/>
                <a:cs typeface="Aharoni" panose="02010803020104030203" pitchFamily="2" charset="-79"/>
              </a:rPr>
              <a:t>Cuándo asistimos a la iglesia nos encontramos con Jesús y recibimos sus bendiciones.</a:t>
            </a:r>
            <a:endParaRPr lang="es-CO" sz="3400" dirty="0">
              <a:ln w="22225">
                <a:solidFill>
                  <a:schemeClr val="bg1"/>
                </a:solidFill>
                <a:prstDash val="solid"/>
              </a:ln>
              <a:solidFill>
                <a:schemeClr val="bg1"/>
              </a:solidFill>
            </a:endParaRPr>
          </a:p>
        </p:txBody>
      </p:sp>
      <p:sp>
        <p:nvSpPr>
          <p:cNvPr id="3" name="Rectángulo 2"/>
          <p:cNvSpPr/>
          <p:nvPr/>
        </p:nvSpPr>
        <p:spPr>
          <a:xfrm>
            <a:off x="1043609" y="3694577"/>
            <a:ext cx="4680520" cy="2185214"/>
          </a:xfrm>
          <a:prstGeom prst="rect">
            <a:avLst/>
          </a:prstGeom>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s-CO" sz="3400" b="1" dirty="0" smtClean="0">
                <a:ln w="22225">
                  <a:solidFill>
                    <a:srgbClr val="0000FE"/>
                  </a:solidFill>
                  <a:prstDash val="solid"/>
                </a:ln>
                <a:solidFill>
                  <a:srgbClr val="0000FE"/>
                </a:solidFill>
                <a:latin typeface="Calibri" panose="020F0502020204030204" pitchFamily="34" charset="0"/>
                <a:cs typeface="Aharoni" panose="02010803020104030203" pitchFamily="2" charset="-79"/>
              </a:rPr>
              <a:t>Si hay tanta bendición al congregarnos, entonces </a:t>
            </a:r>
          </a:p>
          <a:p>
            <a:pPr algn="ctr"/>
            <a:r>
              <a:rPr lang="es-CO" sz="34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¿por qué algunos no quieren asistir?</a:t>
            </a:r>
            <a:endParaRPr lang="es-CO" sz="3400" dirty="0">
              <a:ln w="22225">
                <a:solidFill>
                  <a:srgbClr val="FF0000"/>
                </a:solidFill>
                <a:prstDash val="solid"/>
              </a:ln>
              <a:solidFill>
                <a:srgbClr val="FF0000"/>
              </a:solidFill>
            </a:endParaRPr>
          </a:p>
        </p:txBody>
      </p:sp>
    </p:spTree>
    <p:extLst>
      <p:ext uri="{BB962C8B-B14F-4D97-AF65-F5344CB8AC3E}">
        <p14:creationId xmlns:p14="http://schemas.microsoft.com/office/powerpoint/2010/main" val="289191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99592" y="5796553"/>
            <a:ext cx="7344816" cy="584775"/>
          </a:xfrm>
          <a:prstGeom prst="rect">
            <a:avLst/>
          </a:prstGeom>
          <a:solidFill>
            <a:srgbClr val="92D050"/>
          </a:solidFill>
        </p:spPr>
        <p:style>
          <a:lnRef idx="1">
            <a:schemeClr val="accent4"/>
          </a:lnRef>
          <a:fillRef idx="2">
            <a:schemeClr val="accent4"/>
          </a:fillRef>
          <a:effectRef idx="1">
            <a:schemeClr val="accent4"/>
          </a:effectRef>
          <a:fontRef idx="minor">
            <a:schemeClr val="dk1"/>
          </a:fontRef>
        </p:style>
        <p:txBody>
          <a:bodyPr wrap="square">
            <a:spAutoFit/>
          </a:bodyPr>
          <a:lstStyle/>
          <a:p>
            <a:pPr lvl="0"/>
            <a:r>
              <a:rPr lang="es-CO" sz="3200" b="1" dirty="0">
                <a:solidFill>
                  <a:prstClr val="black"/>
                </a:solidFill>
              </a:rPr>
              <a:t>Pereza y mil razones más. </a:t>
            </a:r>
            <a:endParaRPr lang="es-CO" dirty="0">
              <a:solidFill>
                <a:prstClr val="black"/>
              </a:solidFill>
            </a:endParaRPr>
          </a:p>
        </p:txBody>
      </p:sp>
      <p:sp>
        <p:nvSpPr>
          <p:cNvPr id="5" name="Rectángulo 4"/>
          <p:cNvSpPr/>
          <p:nvPr/>
        </p:nvSpPr>
        <p:spPr>
          <a:xfrm>
            <a:off x="899592" y="5182696"/>
            <a:ext cx="7344816" cy="5847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defRPr/>
            </a:pPr>
            <a:r>
              <a:rPr lang="es-CO" sz="3200" b="1" dirty="0">
                <a:solidFill>
                  <a:prstClr val="black"/>
                </a:solidFill>
              </a:rPr>
              <a:t>No me hablo con fulano.</a:t>
            </a:r>
            <a:endParaRPr lang="es-CO" dirty="0">
              <a:solidFill>
                <a:prstClr val="black"/>
              </a:solidFill>
            </a:endParaRPr>
          </a:p>
        </p:txBody>
      </p:sp>
      <p:sp>
        <p:nvSpPr>
          <p:cNvPr id="6" name="Rectángulo 5"/>
          <p:cNvSpPr/>
          <p:nvPr/>
        </p:nvSpPr>
        <p:spPr>
          <a:xfrm>
            <a:off x="899592" y="4079974"/>
            <a:ext cx="7344816"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a:defRPr/>
            </a:pPr>
            <a:r>
              <a:rPr lang="es-CO" sz="3200" b="1" dirty="0">
                <a:solidFill>
                  <a:prstClr val="black"/>
                </a:solidFill>
              </a:rPr>
              <a:t>No me quiero perder la novela, el partido, </a:t>
            </a:r>
            <a:r>
              <a:rPr lang="es-CO" sz="3200" b="1" dirty="0" smtClean="0">
                <a:solidFill>
                  <a:prstClr val="black"/>
                </a:solidFill>
              </a:rPr>
              <a:t>etc.  </a:t>
            </a:r>
            <a:r>
              <a:rPr lang="es-CO" sz="3200" b="1" dirty="0">
                <a:solidFill>
                  <a:prstClr val="black"/>
                </a:solidFill>
              </a:rPr>
              <a:t>El culto es aburrido. </a:t>
            </a:r>
            <a:endParaRPr lang="es-CO" b="1" dirty="0">
              <a:solidFill>
                <a:prstClr val="black"/>
              </a:solidFill>
            </a:endParaRPr>
          </a:p>
        </p:txBody>
      </p:sp>
      <p:sp>
        <p:nvSpPr>
          <p:cNvPr id="7" name="Rectángulo 6"/>
          <p:cNvSpPr/>
          <p:nvPr/>
        </p:nvSpPr>
        <p:spPr>
          <a:xfrm>
            <a:off x="899592" y="3492297"/>
            <a:ext cx="7344816" cy="584775"/>
          </a:xfrm>
          <a:prstGeom prst="rect">
            <a:avLst/>
          </a:prstGeom>
          <a:solidFill>
            <a:srgbClr val="57FFBB"/>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r>
              <a:rPr lang="es-CO" sz="3200" b="1" dirty="0">
                <a:solidFill>
                  <a:prstClr val="black"/>
                </a:solidFill>
              </a:rPr>
              <a:t>La iglesia no salva.</a:t>
            </a:r>
            <a:endParaRPr lang="es-CO" b="1" dirty="0">
              <a:solidFill>
                <a:prstClr val="black"/>
              </a:solidFill>
            </a:endParaRPr>
          </a:p>
        </p:txBody>
      </p:sp>
      <p:sp>
        <p:nvSpPr>
          <p:cNvPr id="8" name="Rectángulo 7"/>
          <p:cNvSpPr/>
          <p:nvPr/>
        </p:nvSpPr>
        <p:spPr>
          <a:xfrm>
            <a:off x="899592" y="2890391"/>
            <a:ext cx="7344816" cy="584775"/>
          </a:xfrm>
          <a:prstGeom prst="rect">
            <a:avLst/>
          </a:prstGeom>
          <a:solidFill>
            <a:srgbClr val="64FE58"/>
          </a:solidFill>
          <a:ln>
            <a:noFill/>
          </a:ln>
        </p:spPr>
        <p:style>
          <a:lnRef idx="3">
            <a:schemeClr val="lt1"/>
          </a:lnRef>
          <a:fillRef idx="1">
            <a:schemeClr val="accent5"/>
          </a:fillRef>
          <a:effectRef idx="1">
            <a:schemeClr val="accent5"/>
          </a:effectRef>
          <a:fontRef idx="minor">
            <a:schemeClr val="lt1"/>
          </a:fontRef>
        </p:style>
        <p:txBody>
          <a:bodyPr wrap="square">
            <a:spAutoFit/>
          </a:bodyPr>
          <a:lstStyle/>
          <a:p>
            <a:pPr lvl="0"/>
            <a:r>
              <a:rPr lang="es-CO" sz="3200" b="1" dirty="0">
                <a:solidFill>
                  <a:prstClr val="black"/>
                </a:solidFill>
              </a:rPr>
              <a:t>Allí hay muchos </a:t>
            </a:r>
            <a:r>
              <a:rPr lang="es-CO" sz="3200" b="1" dirty="0" smtClean="0">
                <a:solidFill>
                  <a:prstClr val="black"/>
                </a:solidFill>
              </a:rPr>
              <a:t>hipócritas.</a:t>
            </a:r>
            <a:endParaRPr lang="es-CO" b="1" dirty="0">
              <a:solidFill>
                <a:prstClr val="black"/>
              </a:solidFill>
            </a:endParaRPr>
          </a:p>
        </p:txBody>
      </p:sp>
      <p:sp>
        <p:nvSpPr>
          <p:cNvPr id="9" name="Rectángulo 8"/>
          <p:cNvSpPr/>
          <p:nvPr/>
        </p:nvSpPr>
        <p:spPr>
          <a:xfrm>
            <a:off x="899592" y="2340169"/>
            <a:ext cx="7344816" cy="584775"/>
          </a:xfrm>
          <a:prstGeom prst="rect">
            <a:avLst/>
          </a:prstGeom>
          <a:solidFill>
            <a:schemeClr val="accent5">
              <a:lumMod val="20000"/>
              <a:lumOff val="80000"/>
            </a:schemeClr>
          </a:solidFill>
          <a:ln>
            <a:noFill/>
          </a:ln>
        </p:spPr>
        <p:style>
          <a:lnRef idx="3">
            <a:schemeClr val="lt1"/>
          </a:lnRef>
          <a:fillRef idx="1">
            <a:schemeClr val="accent6"/>
          </a:fillRef>
          <a:effectRef idx="1">
            <a:schemeClr val="accent6"/>
          </a:effectRef>
          <a:fontRef idx="minor">
            <a:schemeClr val="lt1"/>
          </a:fontRef>
        </p:style>
        <p:txBody>
          <a:bodyPr wrap="square">
            <a:spAutoFit/>
          </a:bodyPr>
          <a:lstStyle/>
          <a:p>
            <a:pPr lvl="0"/>
            <a:r>
              <a:rPr lang="es-CO" sz="3200" b="1" dirty="0">
                <a:solidFill>
                  <a:prstClr val="black"/>
                </a:solidFill>
              </a:rPr>
              <a:t>No me agrada el predicador.</a:t>
            </a:r>
            <a:endParaRPr lang="es-CO" b="1" dirty="0">
              <a:solidFill>
                <a:prstClr val="black"/>
              </a:solidFill>
            </a:endParaRPr>
          </a:p>
        </p:txBody>
      </p:sp>
      <p:sp>
        <p:nvSpPr>
          <p:cNvPr id="10" name="Rectángulo 9"/>
          <p:cNvSpPr/>
          <p:nvPr/>
        </p:nvSpPr>
        <p:spPr>
          <a:xfrm>
            <a:off x="899592" y="1764105"/>
            <a:ext cx="7344816" cy="58477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lvl="0">
              <a:defRPr/>
            </a:pPr>
            <a:r>
              <a:rPr lang="es-CO" sz="3200" b="1" dirty="0">
                <a:solidFill>
                  <a:prstClr val="black"/>
                </a:solidFill>
              </a:rPr>
              <a:t>No tengo tiempo.</a:t>
            </a:r>
            <a:endParaRPr lang="es-CO" b="1" dirty="0">
              <a:solidFill>
                <a:prstClr val="black"/>
              </a:solidFill>
            </a:endParaRPr>
          </a:p>
        </p:txBody>
      </p:sp>
      <p:sp>
        <p:nvSpPr>
          <p:cNvPr id="11" name="Rectángulo 10"/>
          <p:cNvSpPr/>
          <p:nvPr/>
        </p:nvSpPr>
        <p:spPr>
          <a:xfrm>
            <a:off x="899592" y="572487"/>
            <a:ext cx="7344816" cy="1200329"/>
          </a:xfrm>
          <a:prstGeom prst="rect">
            <a:avLst/>
          </a:prstGeom>
          <a:solidFill>
            <a:srgbClr val="00FFFF"/>
          </a:solidFill>
        </p:spPr>
        <p:txBody>
          <a:bodyPr wrap="square">
            <a:spAutoFit/>
          </a:bodyPr>
          <a:lstStyle/>
          <a:p>
            <a:pPr lvl="0" algn="ctr"/>
            <a:r>
              <a:rPr lang="es-CO" sz="3600" b="1" dirty="0">
                <a:solidFill>
                  <a:srgbClr val="7030A0"/>
                </a:solidFill>
              </a:rPr>
              <a:t>Algunas razones para no asistir al templo.</a:t>
            </a:r>
            <a:endParaRPr lang="es-CO" sz="3600" b="1" dirty="0">
              <a:solidFill>
                <a:srgbClr val="7030A0"/>
              </a:solidFill>
              <a:latin typeface="Calibri" panose="020F0502020204030204" pitchFamily="34" charset="0"/>
            </a:endParaRPr>
          </a:p>
        </p:txBody>
      </p:sp>
    </p:spTree>
    <p:extLst>
      <p:ext uri="{BB962C8B-B14F-4D97-AF65-F5344CB8AC3E}">
        <p14:creationId xmlns:p14="http://schemas.microsoft.com/office/powerpoint/2010/main" val="2031662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27584" y="5580529"/>
            <a:ext cx="2880320" cy="584775"/>
          </a:xfrm>
          <a:prstGeom prst="rect">
            <a:avLst/>
          </a:prstGeom>
          <a:solidFill>
            <a:srgbClr val="00FFFF"/>
          </a:solidFill>
          <a:ln>
            <a:noFill/>
          </a:ln>
        </p:spPr>
        <p:style>
          <a:lnRef idx="3">
            <a:schemeClr val="lt1"/>
          </a:lnRef>
          <a:fillRef idx="1">
            <a:schemeClr val="accent5"/>
          </a:fillRef>
          <a:effectRef idx="1">
            <a:schemeClr val="accent5"/>
          </a:effectRef>
          <a:fontRef idx="minor">
            <a:schemeClr val="lt1"/>
          </a:fontRef>
        </p:style>
        <p:txBody>
          <a:bodyPr wrap="square">
            <a:spAutoFit/>
          </a:bodyPr>
          <a:lstStyle/>
          <a:p>
            <a:pPr lvl="0"/>
            <a:r>
              <a:rPr lang="es-CO" sz="3200" b="1" dirty="0" smtClean="0">
                <a:solidFill>
                  <a:prstClr val="black"/>
                </a:solidFill>
              </a:rPr>
              <a:t>lo agredieron</a:t>
            </a:r>
            <a:endParaRPr lang="es-CO" dirty="0">
              <a:solidFill>
                <a:prstClr val="black"/>
              </a:solidFill>
            </a:endParaRPr>
          </a:p>
        </p:txBody>
      </p:sp>
      <p:sp>
        <p:nvSpPr>
          <p:cNvPr id="5" name="Rectángulo 4"/>
          <p:cNvSpPr/>
          <p:nvPr/>
        </p:nvSpPr>
        <p:spPr>
          <a:xfrm>
            <a:off x="1043608" y="4941168"/>
            <a:ext cx="3168352" cy="5847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defRPr/>
            </a:pPr>
            <a:r>
              <a:rPr lang="es-CO" sz="3200" b="1" dirty="0" smtClean="0">
                <a:solidFill>
                  <a:prstClr val="black"/>
                </a:solidFill>
              </a:rPr>
              <a:t>lo maltrataron </a:t>
            </a:r>
            <a:endParaRPr lang="es-CO" dirty="0">
              <a:solidFill>
                <a:prstClr val="black"/>
              </a:solidFill>
            </a:endParaRPr>
          </a:p>
        </p:txBody>
      </p:sp>
      <p:sp>
        <p:nvSpPr>
          <p:cNvPr id="6" name="Rectángulo 5"/>
          <p:cNvSpPr/>
          <p:nvPr/>
        </p:nvSpPr>
        <p:spPr>
          <a:xfrm>
            <a:off x="827584" y="4284385"/>
            <a:ext cx="3168352" cy="584775"/>
          </a:xfrm>
          <a:prstGeom prst="rect">
            <a:avLst/>
          </a:prstGeom>
          <a:solidFill>
            <a:schemeClr val="accent6">
              <a:lumMod val="40000"/>
              <a:lumOff val="60000"/>
            </a:schemeClr>
          </a:solid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lvl="0">
              <a:defRPr/>
            </a:pPr>
            <a:r>
              <a:rPr lang="es-CO" sz="3200" b="1" dirty="0" smtClean="0">
                <a:solidFill>
                  <a:prstClr val="black"/>
                </a:solidFill>
              </a:rPr>
              <a:t>lo calumniaron </a:t>
            </a:r>
            <a:endParaRPr lang="es-CO" b="1" dirty="0">
              <a:solidFill>
                <a:prstClr val="black"/>
              </a:solidFill>
            </a:endParaRPr>
          </a:p>
        </p:txBody>
      </p:sp>
      <p:sp>
        <p:nvSpPr>
          <p:cNvPr id="7" name="Rectángulo 6"/>
          <p:cNvSpPr/>
          <p:nvPr/>
        </p:nvSpPr>
        <p:spPr>
          <a:xfrm>
            <a:off x="1187624" y="3636313"/>
            <a:ext cx="4392488" cy="584775"/>
          </a:xfrm>
          <a:prstGeom prst="rect">
            <a:avLst/>
          </a:prstGeom>
          <a:solidFill>
            <a:srgbClr val="57FFBB"/>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r>
              <a:rPr lang="es-CO" sz="3200" b="1" dirty="0">
                <a:solidFill>
                  <a:prstClr val="black"/>
                </a:solidFill>
              </a:rPr>
              <a:t>no </a:t>
            </a:r>
            <a:r>
              <a:rPr lang="es-CO" sz="3200" b="1" dirty="0" smtClean="0">
                <a:solidFill>
                  <a:prstClr val="black"/>
                </a:solidFill>
              </a:rPr>
              <a:t>lo comprendieron </a:t>
            </a:r>
            <a:endParaRPr lang="es-CO" sz="3200" b="1" dirty="0">
              <a:solidFill>
                <a:prstClr val="black"/>
              </a:solidFill>
            </a:endParaRPr>
          </a:p>
        </p:txBody>
      </p:sp>
      <p:sp>
        <p:nvSpPr>
          <p:cNvPr id="8" name="Rectángulo 7"/>
          <p:cNvSpPr/>
          <p:nvPr/>
        </p:nvSpPr>
        <p:spPr>
          <a:xfrm>
            <a:off x="1835696" y="2996952"/>
            <a:ext cx="5472608" cy="584775"/>
          </a:xfrm>
          <a:prstGeom prst="rect">
            <a:avLst/>
          </a:prstGeom>
          <a:solidFill>
            <a:srgbClr val="64FE58"/>
          </a:solidFill>
          <a:ln>
            <a:noFill/>
          </a:ln>
        </p:spPr>
        <p:style>
          <a:lnRef idx="3">
            <a:schemeClr val="lt1"/>
          </a:lnRef>
          <a:fillRef idx="1">
            <a:schemeClr val="accent5"/>
          </a:fillRef>
          <a:effectRef idx="1">
            <a:schemeClr val="accent5"/>
          </a:effectRef>
          <a:fontRef idx="minor">
            <a:schemeClr val="lt1"/>
          </a:fontRef>
        </p:style>
        <p:txBody>
          <a:bodyPr wrap="square">
            <a:spAutoFit/>
          </a:bodyPr>
          <a:lstStyle/>
          <a:p>
            <a:pPr lvl="0" algn="ctr"/>
            <a:r>
              <a:rPr lang="es-CO" sz="3200" b="1" dirty="0" smtClean="0">
                <a:solidFill>
                  <a:prstClr val="black"/>
                </a:solidFill>
              </a:rPr>
              <a:t>Porque los de la iglesia …</a:t>
            </a:r>
            <a:endParaRPr lang="es-CO" b="1" dirty="0">
              <a:solidFill>
                <a:prstClr val="black"/>
              </a:solidFill>
            </a:endParaRPr>
          </a:p>
        </p:txBody>
      </p:sp>
      <p:sp>
        <p:nvSpPr>
          <p:cNvPr id="9" name="Rectángulo 8"/>
          <p:cNvSpPr/>
          <p:nvPr/>
        </p:nvSpPr>
        <p:spPr>
          <a:xfrm>
            <a:off x="2771800" y="2329414"/>
            <a:ext cx="3600400"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r>
              <a:rPr lang="es-CO" sz="3200" b="1" dirty="0">
                <a:ln>
                  <a:solidFill>
                    <a:srgbClr val="FF0000"/>
                  </a:solidFill>
                </a:ln>
                <a:solidFill>
                  <a:srgbClr val="FF0000"/>
                </a:solidFill>
              </a:rPr>
              <a:t>¿Por qué? </a:t>
            </a:r>
          </a:p>
        </p:txBody>
      </p:sp>
      <p:sp>
        <p:nvSpPr>
          <p:cNvPr id="11" name="Rectángulo 10"/>
          <p:cNvSpPr/>
          <p:nvPr/>
        </p:nvSpPr>
        <p:spPr>
          <a:xfrm>
            <a:off x="899592" y="572487"/>
            <a:ext cx="7344816" cy="1323439"/>
          </a:xfrm>
          <a:prstGeom prst="rect">
            <a:avLst/>
          </a:prstGeom>
          <a:solidFill>
            <a:srgbClr val="00FFFF"/>
          </a:solidFill>
        </p:spPr>
        <p:txBody>
          <a:bodyPr wrap="square">
            <a:spAutoFit/>
          </a:bodyPr>
          <a:lstStyle/>
          <a:p>
            <a:pPr lvl="0" algn="ctr"/>
            <a:r>
              <a:rPr lang="es-CO" sz="4000" b="1" dirty="0">
                <a:solidFill>
                  <a:srgbClr val="7030A0"/>
                </a:solidFill>
                <a:latin typeface="Calibri" panose="020F0502020204030204" pitchFamily="34" charset="0"/>
              </a:rPr>
              <a:t>Si alguien tuvo razones para dejar de asistir a la iglesia fue Jesús.</a:t>
            </a:r>
          </a:p>
        </p:txBody>
      </p:sp>
      <p:sp>
        <p:nvSpPr>
          <p:cNvPr id="10" name="Rectángulo 9"/>
          <p:cNvSpPr/>
          <p:nvPr/>
        </p:nvSpPr>
        <p:spPr>
          <a:xfrm>
            <a:off x="5724127" y="3636313"/>
            <a:ext cx="2592289" cy="584775"/>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r>
              <a:rPr lang="es-CO" sz="3200" b="1" dirty="0">
                <a:solidFill>
                  <a:prstClr val="black"/>
                </a:solidFill>
              </a:rPr>
              <a:t>lo </a:t>
            </a:r>
            <a:r>
              <a:rPr lang="es-CO" sz="3200" b="1" dirty="0" smtClean="0">
                <a:solidFill>
                  <a:prstClr val="black"/>
                </a:solidFill>
              </a:rPr>
              <a:t>insultaron </a:t>
            </a:r>
            <a:endParaRPr lang="es-CO" dirty="0">
              <a:solidFill>
                <a:prstClr val="white"/>
              </a:solidFill>
            </a:endParaRPr>
          </a:p>
        </p:txBody>
      </p:sp>
      <p:sp>
        <p:nvSpPr>
          <p:cNvPr id="3" name="Rectángulo 2"/>
          <p:cNvSpPr/>
          <p:nvPr/>
        </p:nvSpPr>
        <p:spPr>
          <a:xfrm>
            <a:off x="4227266" y="4284384"/>
            <a:ext cx="2937022" cy="584775"/>
          </a:xfrm>
          <a:prstGeom prst="rect">
            <a:avLst/>
          </a:prstGeom>
          <a:solidFill>
            <a:srgbClr val="FFC000"/>
          </a:solidFill>
        </p:spPr>
        <p:txBody>
          <a:bodyPr wrap="none">
            <a:spAutoFit/>
          </a:bodyPr>
          <a:lstStyle/>
          <a:p>
            <a:r>
              <a:rPr lang="es-CO" sz="3200" b="1" dirty="0">
                <a:solidFill>
                  <a:prstClr val="black"/>
                </a:solidFill>
              </a:rPr>
              <a:t>lo rechazaron</a:t>
            </a:r>
            <a:endParaRPr lang="es-CO" dirty="0"/>
          </a:p>
        </p:txBody>
      </p:sp>
      <p:sp>
        <p:nvSpPr>
          <p:cNvPr id="12" name="Rectángulo 11"/>
          <p:cNvSpPr/>
          <p:nvPr/>
        </p:nvSpPr>
        <p:spPr>
          <a:xfrm>
            <a:off x="4343551" y="4941168"/>
            <a:ext cx="3978974" cy="584775"/>
          </a:xfrm>
          <a:prstGeom prst="rect">
            <a:avLst/>
          </a:prstGeom>
          <a:solidFill>
            <a:schemeClr val="accent1">
              <a:lumMod val="40000"/>
              <a:lumOff val="60000"/>
            </a:schemeClr>
          </a:solidFill>
        </p:spPr>
        <p:txBody>
          <a:bodyPr wrap="none">
            <a:spAutoFit/>
          </a:bodyPr>
          <a:lstStyle/>
          <a:p>
            <a:pPr lvl="0">
              <a:defRPr/>
            </a:pPr>
            <a:r>
              <a:rPr lang="es-CO" sz="3200" b="1" dirty="0">
                <a:solidFill>
                  <a:prstClr val="black"/>
                </a:solidFill>
              </a:rPr>
              <a:t>lo malinterpretaron</a:t>
            </a:r>
            <a:endParaRPr lang="es-CO" dirty="0">
              <a:solidFill>
                <a:prstClr val="black"/>
              </a:solidFill>
            </a:endParaRPr>
          </a:p>
        </p:txBody>
      </p:sp>
      <p:sp>
        <p:nvSpPr>
          <p:cNvPr id="13" name="Rectángulo 12"/>
          <p:cNvSpPr/>
          <p:nvPr/>
        </p:nvSpPr>
        <p:spPr>
          <a:xfrm>
            <a:off x="3923928" y="5580529"/>
            <a:ext cx="3283271" cy="584775"/>
          </a:xfrm>
          <a:prstGeom prst="rect">
            <a:avLst/>
          </a:prstGeom>
          <a:solidFill>
            <a:srgbClr val="F2FB81"/>
          </a:solidFill>
        </p:spPr>
        <p:txBody>
          <a:bodyPr wrap="none">
            <a:spAutoFit/>
          </a:bodyPr>
          <a:lstStyle/>
          <a:p>
            <a:pPr lvl="0"/>
            <a:r>
              <a:rPr lang="es-CO" sz="3200" b="1" dirty="0">
                <a:solidFill>
                  <a:prstClr val="black"/>
                </a:solidFill>
              </a:rPr>
              <a:t>y lo asesinaron.</a:t>
            </a:r>
            <a:endParaRPr lang="es-CO" dirty="0">
              <a:solidFill>
                <a:prstClr val="black"/>
              </a:solidFill>
            </a:endParaRPr>
          </a:p>
        </p:txBody>
      </p:sp>
    </p:spTree>
    <p:extLst>
      <p:ext uri="{BB962C8B-B14F-4D97-AF65-F5344CB8AC3E}">
        <p14:creationId xmlns:p14="http://schemas.microsoft.com/office/powerpoint/2010/main" val="204119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3"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ángulo 5"/>
          <p:cNvSpPr/>
          <p:nvPr/>
        </p:nvSpPr>
        <p:spPr>
          <a:xfrm>
            <a:off x="1475655" y="2932731"/>
            <a:ext cx="4653517" cy="1077218"/>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pPr lvl="0" algn="ctr"/>
            <a:r>
              <a:rPr lang="es-CO" sz="3200" b="1" dirty="0" smtClean="0">
                <a:ln w="22225">
                  <a:solidFill>
                    <a:prstClr val="black"/>
                  </a:solidFill>
                  <a:prstDash val="solid"/>
                </a:ln>
                <a:solidFill>
                  <a:prstClr val="black"/>
                </a:solidFill>
                <a:latin typeface="Calibri" panose="020F0502020204030204" pitchFamily="34" charset="0"/>
                <a:cs typeface="Aharoni" panose="02010803020104030203" pitchFamily="2" charset="-79"/>
              </a:rPr>
              <a:t>A pesar de todo Jesús no dejó de asistir a la iglesia.</a:t>
            </a:r>
            <a:endParaRPr lang="es-CO" sz="1200" dirty="0">
              <a:ln w="22225">
                <a:solidFill>
                  <a:srgbClr val="FF0000"/>
                </a:solidFill>
                <a:prstDash val="solid"/>
              </a:ln>
              <a:solidFill>
                <a:srgbClr val="FF0000"/>
              </a:solidFill>
            </a:endParaRPr>
          </a:p>
        </p:txBody>
      </p:sp>
      <p:sp>
        <p:nvSpPr>
          <p:cNvPr id="7" name="1 CuadroTexto"/>
          <p:cNvSpPr txBox="1"/>
          <p:nvPr/>
        </p:nvSpPr>
        <p:spPr>
          <a:xfrm>
            <a:off x="818583" y="692696"/>
            <a:ext cx="5985665" cy="2062103"/>
          </a:xfrm>
          <a:prstGeom prst="rect">
            <a:avLst/>
          </a:prstGeom>
          <a:solidFill>
            <a:schemeClr val="tx1"/>
          </a:solidFill>
          <a:ln w="57150">
            <a:solidFill>
              <a:srgbClr val="00B050"/>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Jesús fue rechazado aunque nadie en la iglesia amaba ni predicaba como él, y nadie ofrecía algo mejor que lo que él ofrecía. </a:t>
            </a:r>
            <a:endParaRPr lang="es-ES_tradnl" sz="32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endParaRPr>
          </a:p>
        </p:txBody>
      </p:sp>
      <p:sp>
        <p:nvSpPr>
          <p:cNvPr id="5" name="Rectángulo 4"/>
          <p:cNvSpPr/>
          <p:nvPr/>
        </p:nvSpPr>
        <p:spPr>
          <a:xfrm>
            <a:off x="1484656" y="4938024"/>
            <a:ext cx="4653517" cy="1569660"/>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pPr lvl="0" algn="ctr"/>
            <a:r>
              <a:rPr lang="es-CO" sz="3200" b="1" dirty="0" smtClean="0">
                <a:ln w="22225">
                  <a:solidFill>
                    <a:srgbClr val="0000FE"/>
                  </a:solidFill>
                  <a:prstDash val="solid"/>
                </a:ln>
                <a:solidFill>
                  <a:srgbClr val="0000FE"/>
                </a:solidFill>
                <a:latin typeface="Calibri" panose="020F0502020204030204" pitchFamily="34" charset="0"/>
                <a:cs typeface="Aharoni" panose="02010803020104030203" pitchFamily="2" charset="-79"/>
              </a:rPr>
              <a:t>Porque estaba convencido de lo que creía, y tenía un propósito en su vida.</a:t>
            </a:r>
            <a:endParaRPr lang="es-CO" sz="1200" dirty="0">
              <a:ln w="22225">
                <a:solidFill>
                  <a:srgbClr val="0000FE"/>
                </a:solidFill>
                <a:prstDash val="solid"/>
              </a:ln>
              <a:solidFill>
                <a:srgbClr val="0000FE"/>
              </a:solidFill>
            </a:endParaRPr>
          </a:p>
        </p:txBody>
      </p:sp>
      <p:sp>
        <p:nvSpPr>
          <p:cNvPr id="8" name="Rectángulo 7"/>
          <p:cNvSpPr/>
          <p:nvPr/>
        </p:nvSpPr>
        <p:spPr>
          <a:xfrm>
            <a:off x="1475656" y="4150821"/>
            <a:ext cx="4653516" cy="646331"/>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pPr lvl="0" algn="ctr"/>
            <a:r>
              <a:rPr lang="es-CO" sz="36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a:t>
            </a:r>
            <a:r>
              <a:rPr lang="es-CO" sz="3600" b="1" dirty="0">
                <a:ln w="22225">
                  <a:solidFill>
                    <a:srgbClr val="FF0000"/>
                  </a:solidFill>
                  <a:prstDash val="solid"/>
                </a:ln>
                <a:solidFill>
                  <a:srgbClr val="FF0000"/>
                </a:solidFill>
                <a:latin typeface="Calibri" panose="020F0502020204030204" pitchFamily="34" charset="0"/>
                <a:cs typeface="Aharoni" panose="02010803020104030203" pitchFamily="2" charset="-79"/>
              </a:rPr>
              <a:t>P</a:t>
            </a:r>
            <a:r>
              <a:rPr lang="es-CO" sz="36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or qué?</a:t>
            </a:r>
            <a:endParaRPr lang="es-CO" sz="1400" dirty="0">
              <a:ln w="22225">
                <a:solidFill>
                  <a:srgbClr val="FF0000"/>
                </a:solidFill>
                <a:prstDash val="solid"/>
              </a:ln>
              <a:solidFill>
                <a:srgbClr val="FF0000"/>
              </a:solidFill>
            </a:endParaRPr>
          </a:p>
        </p:txBody>
      </p:sp>
    </p:spTree>
    <p:extLst>
      <p:ext uri="{BB962C8B-B14F-4D97-AF65-F5344CB8AC3E}">
        <p14:creationId xmlns:p14="http://schemas.microsoft.com/office/powerpoint/2010/main" val="191386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ángulo 5"/>
          <p:cNvSpPr/>
          <p:nvPr/>
        </p:nvSpPr>
        <p:spPr>
          <a:xfrm>
            <a:off x="809582" y="2780928"/>
            <a:ext cx="7002778" cy="1015663"/>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pPr lvl="0" algn="ctr"/>
            <a:r>
              <a:rPr lang="es-CO" sz="3000" b="1" dirty="0" smtClean="0">
                <a:ln w="22225">
                  <a:solidFill>
                    <a:prstClr val="black"/>
                  </a:solidFill>
                  <a:prstDash val="solid"/>
                </a:ln>
                <a:solidFill>
                  <a:prstClr val="black"/>
                </a:solidFill>
                <a:latin typeface="Calibri" panose="020F0502020204030204" pitchFamily="34" charset="0"/>
                <a:cs typeface="Aharoni" panose="02010803020104030203" pitchFamily="2" charset="-79"/>
              </a:rPr>
              <a:t>“Y </a:t>
            </a:r>
            <a:r>
              <a:rPr lang="es-CO" sz="3000" b="1" dirty="0">
                <a:ln w="22225">
                  <a:solidFill>
                    <a:prstClr val="black"/>
                  </a:solidFill>
                  <a:prstDash val="solid"/>
                </a:ln>
                <a:solidFill>
                  <a:prstClr val="black"/>
                </a:solidFill>
                <a:latin typeface="Calibri" panose="020F0502020204030204" pitchFamily="34" charset="0"/>
                <a:cs typeface="Aharoni" panose="02010803020104030203" pitchFamily="2" charset="-79"/>
              </a:rPr>
              <a:t>Jesús decía: </a:t>
            </a:r>
            <a:r>
              <a:rPr lang="es-CO" sz="3000" b="1" i="1" dirty="0">
                <a:ln w="22225">
                  <a:solidFill>
                    <a:srgbClr val="441AF6"/>
                  </a:solidFill>
                  <a:prstDash val="solid"/>
                </a:ln>
                <a:solidFill>
                  <a:srgbClr val="441AF6"/>
                </a:solidFill>
                <a:latin typeface="Calibri" panose="020F0502020204030204" pitchFamily="34" charset="0"/>
                <a:cs typeface="Aharoni" panose="02010803020104030203" pitchFamily="2" charset="-79"/>
              </a:rPr>
              <a:t>Padre, perdónalos, porque no saben lo que </a:t>
            </a:r>
            <a:r>
              <a:rPr lang="es-CO" sz="3000" b="1" i="1" dirty="0" smtClean="0">
                <a:ln w="22225">
                  <a:solidFill>
                    <a:srgbClr val="441AF6"/>
                  </a:solidFill>
                  <a:prstDash val="solid"/>
                </a:ln>
                <a:solidFill>
                  <a:srgbClr val="441AF6"/>
                </a:solidFill>
                <a:latin typeface="Calibri" panose="020F0502020204030204" pitchFamily="34" charset="0"/>
                <a:cs typeface="Aharoni" panose="02010803020104030203" pitchFamily="2" charset="-79"/>
              </a:rPr>
              <a:t>hacen”. </a:t>
            </a:r>
            <a:r>
              <a:rPr lang="es-CO" sz="3000" b="1" smtClean="0">
                <a:ln w="22225">
                  <a:solidFill>
                    <a:srgbClr val="FF0000"/>
                  </a:solidFill>
                  <a:prstDash val="solid"/>
                </a:ln>
                <a:solidFill>
                  <a:srgbClr val="FF0000"/>
                </a:solidFill>
                <a:latin typeface="Calibri" panose="020F0502020204030204" pitchFamily="34" charset="0"/>
                <a:cs typeface="Aharoni" panose="02010803020104030203" pitchFamily="2" charset="-79"/>
              </a:rPr>
              <a:t>Lucas 23:34. </a:t>
            </a:r>
            <a:endParaRPr lang="es-CO" sz="3000" b="1" dirty="0">
              <a:ln w="22225">
                <a:solidFill>
                  <a:srgbClr val="FF0000"/>
                </a:solidFill>
                <a:prstDash val="solid"/>
              </a:ln>
              <a:solidFill>
                <a:srgbClr val="FF0000"/>
              </a:solidFill>
              <a:latin typeface="Calibri" panose="020F0502020204030204" pitchFamily="34" charset="0"/>
              <a:cs typeface="Aharoni" panose="02010803020104030203" pitchFamily="2" charset="-79"/>
            </a:endParaRPr>
          </a:p>
        </p:txBody>
      </p:sp>
      <p:sp>
        <p:nvSpPr>
          <p:cNvPr id="7" name="1 CuadroTexto"/>
          <p:cNvSpPr txBox="1"/>
          <p:nvPr/>
        </p:nvSpPr>
        <p:spPr>
          <a:xfrm>
            <a:off x="863588" y="889844"/>
            <a:ext cx="5868652" cy="1077218"/>
          </a:xfrm>
          <a:prstGeom prst="rect">
            <a:avLst/>
          </a:prstGeom>
          <a:solidFill>
            <a:schemeClr val="tx1"/>
          </a:solidFill>
          <a:ln w="57150">
            <a:solidFill>
              <a:srgbClr val="00B050"/>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Jesús soportó todo y no se enojó, mas bien oró y lloró por ellos.</a:t>
            </a:r>
            <a:endParaRPr lang="es-ES_tradnl" sz="32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endParaRPr>
          </a:p>
        </p:txBody>
      </p:sp>
      <p:sp>
        <p:nvSpPr>
          <p:cNvPr id="3" name="Rectángulo 2"/>
          <p:cNvSpPr/>
          <p:nvPr/>
        </p:nvSpPr>
        <p:spPr>
          <a:xfrm>
            <a:off x="809582" y="3980671"/>
            <a:ext cx="7002778" cy="2400657"/>
          </a:xfrm>
          <a:prstGeom prst="rect">
            <a:avLst/>
          </a:prstGeom>
          <a:solidFill>
            <a:schemeClr val="tx1">
              <a:lumMod val="85000"/>
            </a:schemeClr>
          </a:solidFill>
        </p:spPr>
        <p:txBody>
          <a:bodyPr wrap="square">
            <a:spAutoFit/>
          </a:bodyPr>
          <a:lstStyle/>
          <a:p>
            <a:pPr lvl="0" algn="ctr"/>
            <a:r>
              <a:rPr lang="es-CO" sz="3000" b="1" i="1" dirty="0">
                <a:ln w="22225">
                  <a:solidFill>
                    <a:prstClr val="black"/>
                  </a:solidFill>
                  <a:prstDash val="solid"/>
                </a:ln>
                <a:solidFill>
                  <a:prstClr val="black"/>
                </a:solidFill>
                <a:latin typeface="Calibri" panose="020F0502020204030204" pitchFamily="34" charset="0"/>
                <a:cs typeface="Aharoni" panose="02010803020104030203" pitchFamily="2" charset="-79"/>
              </a:rPr>
              <a:t>“¡Jerusalén, Jerusalén!, que matas a los profetas y apedreas a los que son enviados a ti. </a:t>
            </a:r>
            <a:r>
              <a:rPr lang="es-CO" sz="3000" b="1" i="1" dirty="0">
                <a:ln w="22225">
                  <a:solidFill>
                    <a:srgbClr val="441AF6"/>
                  </a:solidFill>
                  <a:prstDash val="solid"/>
                </a:ln>
                <a:solidFill>
                  <a:srgbClr val="441AF6"/>
                </a:solidFill>
                <a:latin typeface="Calibri" panose="020F0502020204030204" pitchFamily="34" charset="0"/>
                <a:cs typeface="Aharoni" panose="02010803020104030203" pitchFamily="2" charset="-79"/>
              </a:rPr>
              <a:t>¡Cuántas veces quise juntar a tus hijos, como la gallina junta a sus pollos debajo de sus alas! Y no quisiste</a:t>
            </a:r>
            <a:r>
              <a:rPr lang="es-CO" sz="3000" b="1" dirty="0">
                <a:ln w="22225">
                  <a:solidFill>
                    <a:srgbClr val="441AF6"/>
                  </a:solidFill>
                  <a:prstDash val="solid"/>
                </a:ln>
                <a:solidFill>
                  <a:srgbClr val="441AF6"/>
                </a:solidFill>
                <a:latin typeface="Calibri" panose="020F0502020204030204" pitchFamily="34" charset="0"/>
                <a:cs typeface="Aharoni" panose="02010803020104030203" pitchFamily="2" charset="-79"/>
              </a:rPr>
              <a:t>”. </a:t>
            </a:r>
            <a:r>
              <a:rPr lang="es-CO" sz="3000" b="1" dirty="0">
                <a:ln w="22225">
                  <a:solidFill>
                    <a:srgbClr val="FF0000"/>
                  </a:solidFill>
                  <a:prstDash val="solid"/>
                </a:ln>
                <a:solidFill>
                  <a:srgbClr val="FF0000"/>
                </a:solidFill>
                <a:latin typeface="Calibri" panose="020F0502020204030204" pitchFamily="34" charset="0"/>
                <a:cs typeface="Aharoni" panose="02010803020104030203" pitchFamily="2" charset="-79"/>
              </a:rPr>
              <a:t>Lucas 13:34.</a:t>
            </a:r>
            <a:endParaRPr lang="es-CO" sz="3000" dirty="0">
              <a:ln w="22225">
                <a:solidFill>
                  <a:srgbClr val="FF0000"/>
                </a:solidFill>
                <a:prstDash val="solid"/>
              </a:ln>
              <a:solidFill>
                <a:srgbClr val="FF0000"/>
              </a:solidFill>
            </a:endParaRPr>
          </a:p>
        </p:txBody>
      </p:sp>
    </p:spTree>
    <p:extLst>
      <p:ext uri="{BB962C8B-B14F-4D97-AF65-F5344CB8AC3E}">
        <p14:creationId xmlns:p14="http://schemas.microsoft.com/office/powerpoint/2010/main" val="1020778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ángulo 5"/>
          <p:cNvSpPr/>
          <p:nvPr/>
        </p:nvSpPr>
        <p:spPr>
          <a:xfrm>
            <a:off x="755576" y="836712"/>
            <a:ext cx="5544616" cy="1077218"/>
          </a:xfrm>
          <a:prstGeom prst="rect">
            <a:avLst/>
          </a:prstGeom>
          <a:solidFill>
            <a:srgbClr val="57FFBB"/>
          </a:solidFill>
          <a:ln/>
        </p:spPr>
        <p:style>
          <a:lnRef idx="1">
            <a:schemeClr val="accent4"/>
          </a:lnRef>
          <a:fillRef idx="2">
            <a:schemeClr val="accent4"/>
          </a:fillRef>
          <a:effectRef idx="1">
            <a:schemeClr val="accent4"/>
          </a:effectRef>
          <a:fontRef idx="minor">
            <a:schemeClr val="dk1"/>
          </a:fontRef>
        </p:style>
        <p:txBody>
          <a:bodyPr wrap="square">
            <a:spAutoFit/>
          </a:bodyPr>
          <a:lstStyle/>
          <a:p>
            <a:pPr lvl="0" algn="ctr"/>
            <a:r>
              <a:rPr lang="es-CO" sz="3200" b="1" i="1" dirty="0" smtClean="0">
                <a:ln w="22225">
                  <a:solidFill>
                    <a:srgbClr val="441AF6"/>
                  </a:solidFill>
                  <a:prstDash val="solid"/>
                </a:ln>
                <a:solidFill>
                  <a:srgbClr val="441AF6"/>
                </a:solidFill>
                <a:latin typeface="Calibri" panose="020F0502020204030204" pitchFamily="34" charset="0"/>
                <a:cs typeface="Aharoni" panose="02010803020104030203" pitchFamily="2" charset="-79"/>
              </a:rPr>
              <a:t>Jesús</a:t>
            </a:r>
            <a:r>
              <a:rPr lang="es-CO" sz="3200" b="1" i="1" dirty="0" smtClean="0">
                <a:ln w="22225">
                  <a:solidFill>
                    <a:prstClr val="black"/>
                  </a:solidFill>
                  <a:prstDash val="solid"/>
                </a:ln>
                <a:solidFill>
                  <a:prstClr val="black"/>
                </a:solidFill>
                <a:latin typeface="Calibri" panose="020F0502020204030204" pitchFamily="34" charset="0"/>
                <a:cs typeface="Aharoni" panose="02010803020104030203" pitchFamily="2" charset="-79"/>
              </a:rPr>
              <a:t> “</a:t>
            </a:r>
            <a:r>
              <a:rPr lang="es-CO" sz="3200" i="1" dirty="0" smtClean="0">
                <a:ln w="22225">
                  <a:solidFill>
                    <a:prstClr val="black"/>
                  </a:solidFill>
                  <a:prstDash val="solid"/>
                </a:ln>
                <a:solidFill>
                  <a:prstClr val="black"/>
                </a:solidFill>
                <a:latin typeface="Calibri" panose="020F0502020204030204" pitchFamily="34" charset="0"/>
                <a:cs typeface="Aharoni" panose="02010803020104030203" pitchFamily="2" charset="-79"/>
              </a:rPr>
              <a:t>A </a:t>
            </a:r>
            <a:r>
              <a:rPr lang="es-CO" sz="3200" i="1" dirty="0">
                <a:ln w="22225">
                  <a:solidFill>
                    <a:prstClr val="black"/>
                  </a:solidFill>
                  <a:prstDash val="solid"/>
                </a:ln>
                <a:solidFill>
                  <a:prstClr val="black"/>
                </a:solidFill>
                <a:latin typeface="Calibri" panose="020F0502020204030204" pitchFamily="34" charset="0"/>
                <a:cs typeface="Aharoni" panose="02010803020104030203" pitchFamily="2" charset="-79"/>
              </a:rPr>
              <a:t>lo suyo vino, y los suyos no le </a:t>
            </a:r>
            <a:r>
              <a:rPr lang="es-CO" sz="3200" i="1" dirty="0" smtClean="0">
                <a:ln w="22225">
                  <a:solidFill>
                    <a:prstClr val="black"/>
                  </a:solidFill>
                  <a:prstDash val="solid"/>
                </a:ln>
                <a:solidFill>
                  <a:prstClr val="black"/>
                </a:solidFill>
                <a:latin typeface="Calibri" panose="020F0502020204030204" pitchFamily="34" charset="0"/>
                <a:cs typeface="Aharoni" panose="02010803020104030203" pitchFamily="2" charset="-79"/>
              </a:rPr>
              <a:t>recibieron”. </a:t>
            </a:r>
            <a:r>
              <a:rPr lang="es-CO" sz="3200" b="1" dirty="0" smtClean="0">
                <a:ln w="22225">
                  <a:solidFill>
                    <a:srgbClr val="C00000"/>
                  </a:solidFill>
                  <a:prstDash val="solid"/>
                </a:ln>
                <a:solidFill>
                  <a:srgbClr val="C00000"/>
                </a:solidFill>
                <a:latin typeface="Calibri" panose="020F0502020204030204" pitchFamily="34" charset="0"/>
                <a:cs typeface="Aharoni" panose="02010803020104030203" pitchFamily="2" charset="-79"/>
              </a:rPr>
              <a:t>Juan 1:11.</a:t>
            </a:r>
            <a:endParaRPr lang="es-CO" sz="1200" dirty="0">
              <a:ln w="22225">
                <a:solidFill>
                  <a:srgbClr val="C00000"/>
                </a:solidFill>
                <a:prstDash val="solid"/>
              </a:ln>
              <a:solidFill>
                <a:srgbClr val="C00000"/>
              </a:solidFill>
            </a:endParaRPr>
          </a:p>
        </p:txBody>
      </p:sp>
      <p:sp>
        <p:nvSpPr>
          <p:cNvPr id="7" name="1 CuadroTexto"/>
          <p:cNvSpPr txBox="1"/>
          <p:nvPr/>
        </p:nvSpPr>
        <p:spPr>
          <a:xfrm>
            <a:off x="1295636" y="2763021"/>
            <a:ext cx="4464496" cy="2062103"/>
          </a:xfrm>
          <a:prstGeom prst="rect">
            <a:avLst/>
          </a:prstGeom>
          <a:noFill/>
          <a:ln w="57150">
            <a:no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s-CO" sz="3200" b="1" dirty="0" smtClean="0">
                <a:ln w="22225">
                  <a:solidFill>
                    <a:schemeClr val="tx1"/>
                  </a:solidFill>
                  <a:prstDash val="solid"/>
                </a:ln>
                <a:solidFill>
                  <a:schemeClr val="tx1"/>
                </a:solidFill>
                <a:effectLst>
                  <a:glow rad="127000">
                    <a:schemeClr val="bg1">
                      <a:lumMod val="75000"/>
                      <a:lumOff val="25000"/>
                    </a:schemeClr>
                  </a:glow>
                </a:effectLst>
                <a:latin typeface="Calibri" panose="020F0502020204030204" pitchFamily="34" charset="0"/>
                <a:cs typeface="Aharoni" panose="02010803020104030203" pitchFamily="2" charset="-79"/>
              </a:rPr>
              <a:t>Si amas a Jesús, no habrá razones válidas para no asistir a la iglesia sin necesidad.</a:t>
            </a:r>
            <a:endParaRPr lang="es-ES_tradnl" sz="3200" b="1" dirty="0" smtClean="0">
              <a:ln w="22225">
                <a:solidFill>
                  <a:schemeClr val="tx1"/>
                </a:solidFill>
                <a:prstDash val="solid"/>
              </a:ln>
              <a:solidFill>
                <a:schemeClr val="tx1"/>
              </a:solidFill>
              <a:effectLst>
                <a:glow rad="127000">
                  <a:schemeClr val="bg1">
                    <a:lumMod val="75000"/>
                    <a:lumOff val="25000"/>
                  </a:schemeClr>
                </a:glow>
              </a:effectLst>
              <a:latin typeface="Calibri" panose="020F0502020204030204" pitchFamily="34" charset="0"/>
              <a:cs typeface="Aharoni" panose="02010803020104030203" pitchFamily="2" charset="-79"/>
            </a:endParaRPr>
          </a:p>
        </p:txBody>
      </p:sp>
    </p:spTree>
    <p:extLst>
      <p:ext uri="{BB962C8B-B14F-4D97-AF65-F5344CB8AC3E}">
        <p14:creationId xmlns:p14="http://schemas.microsoft.com/office/powerpoint/2010/main" val="113671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ángulo 5"/>
          <p:cNvSpPr/>
          <p:nvPr/>
        </p:nvSpPr>
        <p:spPr>
          <a:xfrm>
            <a:off x="867367" y="787311"/>
            <a:ext cx="5216802" cy="1077218"/>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lvl="0" algn="ctr"/>
            <a:r>
              <a:rPr lang="es-CO" sz="3200" b="1" i="1" dirty="0" smtClean="0">
                <a:ln w="22225">
                  <a:solidFill>
                    <a:srgbClr val="441AF6"/>
                  </a:solidFill>
                  <a:prstDash val="solid"/>
                </a:ln>
                <a:solidFill>
                  <a:srgbClr val="441AF6"/>
                </a:solidFill>
                <a:latin typeface="Calibri" panose="020F0502020204030204" pitchFamily="34" charset="0"/>
                <a:cs typeface="Aharoni" panose="02010803020104030203" pitchFamily="2" charset="-79"/>
              </a:rPr>
              <a:t>Si los de la iglesia no tienen amor, </a:t>
            </a:r>
            <a:r>
              <a:rPr lang="es-CO" sz="3200" b="1" i="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ámalos.</a:t>
            </a:r>
            <a:endParaRPr lang="es-CO" sz="1200" dirty="0">
              <a:ln w="22225">
                <a:solidFill>
                  <a:srgbClr val="FF0000"/>
                </a:solidFill>
                <a:prstDash val="solid"/>
              </a:ln>
              <a:solidFill>
                <a:srgbClr val="FF0000"/>
              </a:solidFill>
            </a:endParaRPr>
          </a:p>
        </p:txBody>
      </p:sp>
      <p:sp>
        <p:nvSpPr>
          <p:cNvPr id="7" name="1 CuadroTexto"/>
          <p:cNvSpPr txBox="1"/>
          <p:nvPr/>
        </p:nvSpPr>
        <p:spPr>
          <a:xfrm>
            <a:off x="867367" y="4471665"/>
            <a:ext cx="5216802" cy="1569660"/>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CO" sz="32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No te preocupes por los malos, </a:t>
            </a:r>
            <a:r>
              <a:rPr lang="es-CO" sz="3200" b="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que el Señor nos asegura que no prevalecerán.</a:t>
            </a:r>
            <a:endParaRPr lang="es-ES_tradnl" sz="32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endParaRPr>
          </a:p>
        </p:txBody>
      </p:sp>
      <p:sp>
        <p:nvSpPr>
          <p:cNvPr id="5" name="Rectángulo 4"/>
          <p:cNvSpPr/>
          <p:nvPr/>
        </p:nvSpPr>
        <p:spPr>
          <a:xfrm>
            <a:off x="867367" y="2039163"/>
            <a:ext cx="5216802" cy="1077218"/>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lvl="0" algn="ctr"/>
            <a:r>
              <a:rPr lang="es-CO" sz="3200" b="1" i="1" dirty="0" smtClean="0">
                <a:ln w="22225">
                  <a:solidFill>
                    <a:srgbClr val="441AF6"/>
                  </a:solidFill>
                  <a:prstDash val="solid"/>
                </a:ln>
                <a:solidFill>
                  <a:srgbClr val="441AF6"/>
                </a:solidFill>
                <a:latin typeface="Calibri" panose="020F0502020204030204" pitchFamily="34" charset="0"/>
                <a:cs typeface="Aharoni" panose="02010803020104030203" pitchFamily="2" charset="-79"/>
              </a:rPr>
              <a:t>Si no viven lo que predican, </a:t>
            </a:r>
            <a:r>
              <a:rPr lang="es-CO" sz="3200" b="1" i="1" smtClean="0">
                <a:ln w="22225">
                  <a:solidFill>
                    <a:srgbClr val="FF0000"/>
                  </a:solidFill>
                  <a:prstDash val="solid"/>
                </a:ln>
                <a:solidFill>
                  <a:srgbClr val="FF0000"/>
                </a:solidFill>
                <a:latin typeface="Calibri" panose="020F0502020204030204" pitchFamily="34" charset="0"/>
                <a:cs typeface="Aharoni" panose="02010803020104030203" pitchFamily="2" charset="-79"/>
              </a:rPr>
              <a:t>dales ejemplo.</a:t>
            </a:r>
            <a:endParaRPr lang="es-CO" sz="1200" dirty="0">
              <a:ln w="22225">
                <a:solidFill>
                  <a:srgbClr val="FF0000"/>
                </a:solidFill>
                <a:prstDash val="solid"/>
              </a:ln>
              <a:solidFill>
                <a:srgbClr val="FF0000"/>
              </a:solidFill>
            </a:endParaRPr>
          </a:p>
        </p:txBody>
      </p:sp>
      <p:sp>
        <p:nvSpPr>
          <p:cNvPr id="8" name="Rectángulo 7"/>
          <p:cNvSpPr/>
          <p:nvPr/>
        </p:nvSpPr>
        <p:spPr>
          <a:xfrm>
            <a:off x="867367" y="3255414"/>
            <a:ext cx="5216802" cy="1077218"/>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lvl="0" algn="ctr"/>
            <a:r>
              <a:rPr lang="es-CO" sz="3200" b="1" i="1" dirty="0" smtClean="0">
                <a:ln w="22225">
                  <a:solidFill>
                    <a:srgbClr val="441AF6"/>
                  </a:solidFill>
                  <a:prstDash val="solid"/>
                </a:ln>
                <a:solidFill>
                  <a:srgbClr val="441AF6"/>
                </a:solidFill>
                <a:latin typeface="Calibri" panose="020F0502020204030204" pitchFamily="34" charset="0"/>
                <a:cs typeface="Aharoni" panose="02010803020104030203" pitchFamily="2" charset="-79"/>
              </a:rPr>
              <a:t>Si te hacen mal, </a:t>
            </a:r>
            <a:r>
              <a:rPr lang="es-CO" sz="3200" b="1" i="1"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sigue el ejemplo de Jesús.</a:t>
            </a:r>
            <a:endParaRPr lang="es-CO" sz="1200" dirty="0">
              <a:ln w="22225">
                <a:solidFill>
                  <a:srgbClr val="FF0000"/>
                </a:solidFill>
                <a:prstDash val="solid"/>
              </a:ln>
              <a:solidFill>
                <a:srgbClr val="FF0000"/>
              </a:solidFill>
            </a:endParaRPr>
          </a:p>
        </p:txBody>
      </p:sp>
    </p:spTree>
    <p:extLst>
      <p:ext uri="{BB962C8B-B14F-4D97-AF65-F5344CB8AC3E}">
        <p14:creationId xmlns:p14="http://schemas.microsoft.com/office/powerpoint/2010/main" val="44436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50000">
              <a:srgbClr val="82CE8C"/>
            </a:gs>
            <a:gs pos="0">
              <a:srgbClr val="05BF31"/>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9" name="Rectángulo 8"/>
          <p:cNvSpPr/>
          <p:nvPr/>
        </p:nvSpPr>
        <p:spPr>
          <a:xfrm>
            <a:off x="1271754" y="969114"/>
            <a:ext cx="6321043" cy="1077218"/>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s-ES" sz="3200" b="1"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Preocúpate mas bien por vivir a la altura de la luz que Dios te ha dado.</a:t>
            </a:r>
            <a:endParaRPr lang="es-ES" sz="3200" b="1" dirty="0">
              <a:ln w="22225">
                <a:solidFill>
                  <a:schemeClr val="bg1"/>
                </a:solidFill>
                <a:prstDash val="solid"/>
              </a:ln>
              <a:solidFill>
                <a:schemeClr val="bg1"/>
              </a:solidFill>
              <a:latin typeface="Calibri" panose="020F0502020204030204" pitchFamily="34" charset="0"/>
              <a:cs typeface="Aharoni" panose="02010803020104030203" pitchFamily="2" charset="-79"/>
            </a:endParaRPr>
          </a:p>
        </p:txBody>
      </p:sp>
      <p:sp>
        <p:nvSpPr>
          <p:cNvPr id="7" name="Rectángulo 6"/>
          <p:cNvSpPr/>
          <p:nvPr/>
        </p:nvSpPr>
        <p:spPr>
          <a:xfrm>
            <a:off x="1288301" y="2492896"/>
            <a:ext cx="6567399" cy="1569660"/>
          </a:xfrm>
          <a:prstGeom prst="rect">
            <a:avLst/>
          </a:prstGeom>
          <a:solidFill>
            <a:srgbClr val="F6FCAA"/>
          </a:solidFill>
          <a:ln w="57150">
            <a:noFill/>
          </a:ln>
        </p:spPr>
        <p:txBody>
          <a:bodyPr wrap="square">
            <a:spAutoFit/>
          </a:bodyPr>
          <a:lstStyle/>
          <a:p>
            <a:pPr algn="ctr"/>
            <a:r>
              <a:rPr lang="es-CO" sz="3200" dirty="0" smtClean="0">
                <a:ln w="22225">
                  <a:solidFill>
                    <a:srgbClr val="C00000"/>
                  </a:solidFill>
                  <a:prstDash val="solid"/>
                </a:ln>
                <a:solidFill>
                  <a:srgbClr val="C00000"/>
                </a:solidFill>
                <a:latin typeface="Calibri" panose="020F0502020204030204" pitchFamily="34" charset="0"/>
                <a:cs typeface="Aharoni" panose="02010803020104030203" pitchFamily="2" charset="-79"/>
              </a:rPr>
              <a:t>Es verdad que la iglesia no salva, pero Jesús ha hecho de la iglesia el objeto de su amor y el escenario de su gracia</a:t>
            </a:r>
            <a:r>
              <a:rPr lang="es-CO" sz="3200" b="1" dirty="0" smtClean="0">
                <a:ln w="22225">
                  <a:solidFill>
                    <a:srgbClr val="441AF6"/>
                  </a:solidFill>
                  <a:prstDash val="solid"/>
                </a:ln>
                <a:solidFill>
                  <a:srgbClr val="0000FE"/>
                </a:solidFill>
                <a:latin typeface="Calibri" panose="020F0502020204030204" pitchFamily="34" charset="0"/>
                <a:cs typeface="Aharoni" panose="02010803020104030203" pitchFamily="2" charset="-79"/>
              </a:rPr>
              <a:t>.</a:t>
            </a:r>
            <a:endParaRPr lang="es-ES" sz="3200" b="1" dirty="0">
              <a:ln w="22225">
                <a:solidFill>
                  <a:srgbClr val="441AF6"/>
                </a:solidFill>
                <a:prstDash val="solid"/>
              </a:ln>
              <a:solidFill>
                <a:srgbClr val="0000FE"/>
              </a:solidFill>
              <a:latin typeface="Calibri" panose="020F0502020204030204" pitchFamily="34" charset="0"/>
              <a:cs typeface="Aharoni" panose="02010803020104030203" pitchFamily="2" charset="-79"/>
            </a:endParaRPr>
          </a:p>
        </p:txBody>
      </p:sp>
      <p:sp>
        <p:nvSpPr>
          <p:cNvPr id="5" name="Rectángulo 4"/>
          <p:cNvSpPr/>
          <p:nvPr/>
        </p:nvSpPr>
        <p:spPr>
          <a:xfrm>
            <a:off x="1650967" y="4509120"/>
            <a:ext cx="5562618" cy="1754326"/>
          </a:xfrm>
          <a:prstGeom prst="rect">
            <a:avLst/>
          </a:prstGeom>
          <a:solidFill>
            <a:srgbClr val="00863D"/>
          </a:solidFill>
          <a:ln w="57150">
            <a:noFill/>
          </a:ln>
        </p:spPr>
        <p:txBody>
          <a:bodyPr wrap="square">
            <a:spAutoFit/>
          </a:bodyPr>
          <a:lstStyle/>
          <a:p>
            <a:pPr algn="ctr"/>
            <a:r>
              <a:rPr lang="es-ES" sz="3600" b="1" dirty="0">
                <a:ln w="22225">
                  <a:solidFill>
                    <a:srgbClr val="FFFF00"/>
                  </a:solidFill>
                  <a:prstDash val="solid"/>
                </a:ln>
                <a:solidFill>
                  <a:srgbClr val="FFFF00"/>
                </a:solidFill>
                <a:latin typeface="Calibri" panose="020F0502020204030204" pitchFamily="34" charset="0"/>
                <a:cs typeface="Aharoni" panose="02010803020104030203" pitchFamily="2" charset="-79"/>
              </a:rPr>
              <a:t>T</a:t>
            </a:r>
            <a:r>
              <a:rPr lang="es-ES" sz="3600" b="1" dirty="0" smtClean="0">
                <a:ln w="22225">
                  <a:solidFill>
                    <a:srgbClr val="FFFF00"/>
                  </a:solidFill>
                  <a:prstDash val="solid"/>
                </a:ln>
                <a:solidFill>
                  <a:srgbClr val="FFFF00"/>
                </a:solidFill>
                <a:latin typeface="Calibri" panose="020F0502020204030204" pitchFamily="34" charset="0"/>
                <a:cs typeface="Aharoni" panose="02010803020104030203" pitchFamily="2" charset="-79"/>
              </a:rPr>
              <a:t>ú no quieres morir, ni perderte, ven a la iglesia y encuéntrate con Jesús.</a:t>
            </a:r>
            <a:endParaRPr lang="es-ES" sz="3600" b="1" dirty="0">
              <a:ln w="22225">
                <a:solidFill>
                  <a:srgbClr val="FFFF00"/>
                </a:solidFill>
                <a:prstDash val="solid"/>
              </a:ln>
              <a:solidFill>
                <a:srgbClr val="FFFF00"/>
              </a:solidFill>
              <a:latin typeface="Calibri" panose="020F0502020204030204" pitchFamily="34" charset="0"/>
              <a:cs typeface="Aharoni" panose="02010803020104030203" pitchFamily="2" charset="-79"/>
            </a:endParaRPr>
          </a:p>
        </p:txBody>
      </p:sp>
    </p:spTree>
    <p:extLst>
      <p:ext uri="{BB962C8B-B14F-4D97-AF65-F5344CB8AC3E}">
        <p14:creationId xmlns:p14="http://schemas.microsoft.com/office/powerpoint/2010/main" val="136880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9" name="Rectángulo 8"/>
          <p:cNvSpPr/>
          <p:nvPr/>
        </p:nvSpPr>
        <p:spPr>
          <a:xfrm>
            <a:off x="1604532" y="1067252"/>
            <a:ext cx="5934936" cy="156966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S" sz="3200" dirty="0" smtClean="0">
                <a:ln w="22225">
                  <a:solidFill>
                    <a:schemeClr val="bg1"/>
                  </a:solidFill>
                  <a:prstDash val="solid"/>
                </a:ln>
                <a:solidFill>
                  <a:schemeClr val="bg1"/>
                </a:solidFill>
                <a:latin typeface="Calibri" panose="020F0502020204030204" pitchFamily="34" charset="0"/>
                <a:cs typeface="Aharoni" panose="02010803020104030203" pitchFamily="2" charset="-79"/>
              </a:rPr>
              <a:t>No sólo tú eres bendecido cuando asistes a la iglesia, Dios puede bendecir a otros a través de ti. </a:t>
            </a:r>
            <a:endParaRPr lang="es-ES" sz="3200" dirty="0">
              <a:ln w="22225">
                <a:solidFill>
                  <a:schemeClr val="bg1"/>
                </a:solidFill>
                <a:prstDash val="solid"/>
              </a:ln>
              <a:solidFill>
                <a:schemeClr val="bg1"/>
              </a:solidFill>
              <a:latin typeface="Calibri" panose="020F0502020204030204" pitchFamily="34" charset="0"/>
              <a:cs typeface="Aharoni" panose="02010803020104030203" pitchFamily="2" charset="-79"/>
            </a:endParaRPr>
          </a:p>
        </p:txBody>
      </p:sp>
      <p:sp>
        <p:nvSpPr>
          <p:cNvPr id="5" name="Rectángulo 4"/>
          <p:cNvSpPr/>
          <p:nvPr/>
        </p:nvSpPr>
        <p:spPr>
          <a:xfrm>
            <a:off x="1995359" y="3071862"/>
            <a:ext cx="5153283" cy="1077218"/>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S" sz="3200" dirty="0">
                <a:ln w="22225">
                  <a:solidFill>
                    <a:srgbClr val="441AF6"/>
                  </a:solidFill>
                  <a:prstDash val="solid"/>
                </a:ln>
                <a:solidFill>
                  <a:srgbClr val="0000FE"/>
                </a:solidFill>
                <a:latin typeface="Calibri" panose="020F0502020204030204" pitchFamily="34" charset="0"/>
                <a:cs typeface="Aharoni" panose="02010803020104030203" pitchFamily="2" charset="-79"/>
              </a:rPr>
              <a:t>T</a:t>
            </a:r>
            <a:r>
              <a:rPr lang="es-ES" sz="3200" dirty="0" smtClean="0">
                <a:ln w="22225">
                  <a:solidFill>
                    <a:srgbClr val="441AF6"/>
                  </a:solidFill>
                  <a:prstDash val="solid"/>
                </a:ln>
                <a:solidFill>
                  <a:srgbClr val="0000FE"/>
                </a:solidFill>
                <a:latin typeface="Calibri" panose="020F0502020204030204" pitchFamily="34" charset="0"/>
                <a:cs typeface="Aharoni" panose="02010803020104030203" pitchFamily="2" charset="-79"/>
              </a:rPr>
              <a:t>ú puedes ser la voz de aliento que alguien necesita.</a:t>
            </a:r>
            <a:endParaRPr lang="es-ES" sz="3200" dirty="0">
              <a:ln w="22225">
                <a:solidFill>
                  <a:srgbClr val="441AF6"/>
                </a:solidFill>
                <a:prstDash val="solid"/>
              </a:ln>
              <a:solidFill>
                <a:srgbClr val="0000FE"/>
              </a:solidFill>
              <a:latin typeface="Calibri" panose="020F0502020204030204" pitchFamily="34" charset="0"/>
              <a:cs typeface="Aharoni" panose="02010803020104030203" pitchFamily="2" charset="-79"/>
            </a:endParaRPr>
          </a:p>
        </p:txBody>
      </p:sp>
      <p:sp>
        <p:nvSpPr>
          <p:cNvPr id="6" name="Rectángulo 5"/>
          <p:cNvSpPr/>
          <p:nvPr/>
        </p:nvSpPr>
        <p:spPr>
          <a:xfrm>
            <a:off x="1604532" y="4595644"/>
            <a:ext cx="5934936" cy="156966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S" sz="3200" dirty="0">
                <a:ln w="22225">
                  <a:solidFill>
                    <a:srgbClr val="FF0000"/>
                  </a:solidFill>
                  <a:prstDash val="solid"/>
                </a:ln>
                <a:solidFill>
                  <a:srgbClr val="FF0000"/>
                </a:solidFill>
                <a:latin typeface="Calibri" panose="020F0502020204030204" pitchFamily="34" charset="0"/>
                <a:cs typeface="Aharoni" panose="02010803020104030203" pitchFamily="2" charset="-79"/>
              </a:rPr>
              <a:t>T</a:t>
            </a:r>
            <a:r>
              <a:rPr lang="es-ES" sz="3200" dirty="0" smtClean="0">
                <a:ln w="22225">
                  <a:solidFill>
                    <a:srgbClr val="FF0000"/>
                  </a:solidFill>
                  <a:prstDash val="solid"/>
                </a:ln>
                <a:solidFill>
                  <a:srgbClr val="FF0000"/>
                </a:solidFill>
                <a:latin typeface="Calibri" panose="020F0502020204030204" pitchFamily="34" charset="0"/>
                <a:cs typeface="Aharoni" panose="02010803020104030203" pitchFamily="2" charset="-79"/>
              </a:rPr>
              <a:t>ú puedes ser el canal a través del cual fluya el amor y la verdad para un alma que está en peligro.</a:t>
            </a:r>
            <a:endParaRPr lang="es-ES" sz="3200" dirty="0">
              <a:ln w="22225">
                <a:solidFill>
                  <a:srgbClr val="FF0000"/>
                </a:solidFill>
                <a:prstDash val="solid"/>
              </a:ln>
              <a:solidFill>
                <a:srgbClr val="FF0000"/>
              </a:solidFill>
              <a:latin typeface="Calibri" panose="020F0502020204030204" pitchFamily="34" charset="0"/>
              <a:cs typeface="Aharoni" panose="02010803020104030203" pitchFamily="2" charset="-79"/>
            </a:endParaRPr>
          </a:p>
        </p:txBody>
      </p:sp>
      <p:sp>
        <p:nvSpPr>
          <p:cNvPr id="2" name="1 Cara sonriente"/>
          <p:cNvSpPr/>
          <p:nvPr/>
        </p:nvSpPr>
        <p:spPr>
          <a:xfrm>
            <a:off x="7539468" y="3140968"/>
            <a:ext cx="1008112" cy="1008112"/>
          </a:xfrm>
          <a:prstGeom prst="smileyFace">
            <a:avLst/>
          </a:prstGeom>
          <a:solidFill>
            <a:srgbClr val="F9B1E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48797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heme/theme1.xml><?xml version="1.0" encoding="utf-8"?>
<a:theme xmlns:a="http://schemas.openxmlformats.org/drawingml/2006/main" name="Estela de condensació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tela de condensació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rtoné">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4257</TotalTime>
  <Words>870</Words>
  <Application>Microsoft Office PowerPoint</Application>
  <PresentationFormat>Presentación en pantalla (4:3)</PresentationFormat>
  <Paragraphs>70</Paragraphs>
  <Slides>17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17</vt:i4>
      </vt:variant>
    </vt:vector>
  </HeadingPairs>
  <TitlesOfParts>
    <vt:vector size="23" baseType="lpstr">
      <vt:lpstr>Aharoni</vt:lpstr>
      <vt:lpstr>Arial</vt:lpstr>
      <vt:lpstr>Calibri</vt:lpstr>
      <vt:lpstr>Century Gothic</vt:lpstr>
      <vt:lpstr>Wingdings</vt:lpstr>
      <vt:lpstr>Estela de condensación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Luffi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Luffi</dc:creator>
  <cp:lastModifiedBy>USUARIO</cp:lastModifiedBy>
  <cp:revision>816</cp:revision>
  <dcterms:created xsi:type="dcterms:W3CDTF">2013-03-02T13:17:11Z</dcterms:created>
  <dcterms:modified xsi:type="dcterms:W3CDTF">2021-09-22T02:01:43Z</dcterms:modified>
</cp:coreProperties>
</file>