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3" r:id="rId1"/>
    <p:sldMasterId id="2147484148" r:id="rId2"/>
    <p:sldMasterId id="2147484166" r:id="rId3"/>
    <p:sldMasterId id="2147484184" r:id="rId4"/>
    <p:sldMasterId id="2147484196" r:id="rId5"/>
    <p:sldMasterId id="2147484208" r:id="rId6"/>
    <p:sldMasterId id="2147484220" r:id="rId7"/>
  </p:sldMasterIdLst>
  <p:notesMasterIdLst>
    <p:notesMasterId r:id="rId24"/>
  </p:notesMasterIdLst>
  <p:sldIdLst>
    <p:sldId id="311" r:id="rId8"/>
    <p:sldId id="360" r:id="rId9"/>
    <p:sldId id="266" r:id="rId10"/>
    <p:sldId id="267" r:id="rId11"/>
    <p:sldId id="315" r:id="rId12"/>
    <p:sldId id="348" r:id="rId13"/>
    <p:sldId id="364" r:id="rId14"/>
    <p:sldId id="367" r:id="rId15"/>
    <p:sldId id="351" r:id="rId16"/>
    <p:sldId id="362" r:id="rId17"/>
    <p:sldId id="262" r:id="rId18"/>
    <p:sldId id="359" r:id="rId19"/>
    <p:sldId id="259" r:id="rId20"/>
    <p:sldId id="356" r:id="rId21"/>
    <p:sldId id="363" r:id="rId22"/>
    <p:sldId id="36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00"/>
    <a:srgbClr val="0000FF"/>
    <a:srgbClr val="AC8300"/>
    <a:srgbClr val="FFFF99"/>
    <a:srgbClr val="00003E"/>
    <a:srgbClr val="CCFFFF"/>
    <a:srgbClr val="006600"/>
    <a:srgbClr val="C5F599"/>
    <a:srgbClr val="FF00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233" autoAdjust="0"/>
    <p:restoredTop sz="94660"/>
  </p:normalViewPr>
  <p:slideViewPr>
    <p:cSldViewPr snapToGrid="0">
      <p:cViewPr varScale="1">
        <p:scale>
          <a:sx n="74" d="100"/>
          <a:sy n="74" d="100"/>
        </p:scale>
        <p:origin x="65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C37F9-E043-4EF9-8F9A-3F910F2ADE25}" type="datetimeFigureOut">
              <a:rPr lang="es-CO" smtClean="0"/>
              <a:t>16/01/2023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59EAF-5113-4A1F-93C3-C9B9C5656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50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851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63347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117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6735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16146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6742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35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1356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273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7731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2624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86770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9568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16927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57852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02926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1127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12278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54874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9553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38170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9661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3513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5778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3427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21331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44270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56624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66541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441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724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4451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9206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220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830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537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480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539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4506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72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2395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6603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302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4715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69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‹Nº›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105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3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33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86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96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99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836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0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41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2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6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934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5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697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3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45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207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961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211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04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41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256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01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4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60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92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1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3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26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328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900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82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690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011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19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45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28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08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597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27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897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50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4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47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32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0206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259140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0206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572715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  <p:sldLayoutId id="2147484161" r:id="rId13"/>
    <p:sldLayoutId id="2147484162" r:id="rId14"/>
    <p:sldLayoutId id="2147484163" r:id="rId15"/>
    <p:sldLayoutId id="2147484164" r:id="rId16"/>
    <p:sldLayoutId id="214748416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0206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altLang="es-C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17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  <p:sldLayoutId id="2147484179" r:id="rId13"/>
    <p:sldLayoutId id="2147484180" r:id="rId14"/>
    <p:sldLayoutId id="2147484181" r:id="rId15"/>
    <p:sldLayoutId id="2147484182" r:id="rId16"/>
    <p:sldLayoutId id="214748418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925F2-6D21-4A20-BB93-A0ABAFB75E28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49A6B-8A93-477A-85C7-5B4A23B46A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46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B05DE-40E3-4A22-8D56-0C774287E00C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9AFB-F9F5-4E3A-8988-1CA603C713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275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24FA-5004-4BCE-8F64-720D73BF4370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CA1B4-C60D-4F45-BFC8-6A415C84B3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769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D0980-ABBF-40E3-86C4-9842EB41B6C5}" type="datetimeFigureOut">
              <a:rPr lang="es-ES" smtClean="0"/>
              <a:t>16/01/2023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00392-8D67-4D63-9A68-B659A6D253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144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30294"/>
            </a:gs>
            <a:gs pos="82000">
              <a:schemeClr val="tx1"/>
            </a:gs>
            <a:gs pos="39000">
              <a:srgbClr val="0C00A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ABD419-DEA1-48A9-A4F0-7FD931EB5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105" y="229243"/>
            <a:ext cx="4811791" cy="54957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58078" y="5408911"/>
            <a:ext cx="7427844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54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chemeClr val="tx1"/>
                  </a:glow>
                </a:effectLst>
                <a:latin typeface="Comic Sans MS" panose="030F0702030302020204" pitchFamily="66" charset="0"/>
              </a:rPr>
              <a:t>Muletas espirituales.</a:t>
            </a:r>
            <a:endParaRPr lang="es-CO" sz="6000" b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chemeClr val="tx1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3042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80076"/>
            </a:gs>
            <a:gs pos="76000">
              <a:srgbClr val="FFFF00"/>
            </a:gs>
            <a:gs pos="46000">
              <a:srgbClr val="08007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80674" y="3053064"/>
            <a:ext cx="5582646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4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chemeClr val="tx1"/>
                  </a:glow>
                </a:effectLst>
                <a:latin typeface="Comic Sans MS" panose="030F0702030302020204" pitchFamily="66" charset="0"/>
              </a:rPr>
              <a:t>Pero la Biblia dice:</a:t>
            </a:r>
            <a:endParaRPr lang="es-CO" sz="4800" b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>
                  <a:schemeClr val="tx1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2</a:t>
            </a:fld>
            <a:endParaRPr lang="es-CO" dirty="0"/>
          </a:p>
        </p:txBody>
      </p:sp>
      <p:sp>
        <p:nvSpPr>
          <p:cNvPr id="8" name="Rectángulo 3">
            <a:extLst>
              <a:ext uri="{FF2B5EF4-FFF2-40B4-BE49-F238E27FC236}">
                <a16:creationId xmlns:a16="http://schemas.microsoft.com/office/drawing/2014/main" id="{643AE9FD-C843-47DD-BBC7-4DB7886BFE7F}"/>
              </a:ext>
            </a:extLst>
          </p:cNvPr>
          <p:cNvSpPr/>
          <p:nvPr/>
        </p:nvSpPr>
        <p:spPr>
          <a:xfrm>
            <a:off x="1780674" y="4122782"/>
            <a:ext cx="5582646" cy="1754326"/>
          </a:xfrm>
          <a:prstGeom prst="rect">
            <a:avLst/>
          </a:prstGeom>
          <a:solidFill>
            <a:srgbClr val="00003E"/>
          </a:solidFill>
          <a:ln>
            <a:solidFill>
              <a:srgbClr val="000066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“Puestos los ojos en Jesús, el autor y consumador de la fe”. </a:t>
            </a:r>
          </a:p>
          <a:p>
            <a:pPr algn="ctr"/>
            <a:r>
              <a:rPr lang="es-CO" sz="36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Hebreos 12:2. </a:t>
            </a:r>
            <a:endParaRPr lang="es-CO" sz="3600" b="1" dirty="0">
              <a:ln w="952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ángulo 3">
            <a:extLst>
              <a:ext uri="{FF2B5EF4-FFF2-40B4-BE49-F238E27FC236}">
                <a16:creationId xmlns:a16="http://schemas.microsoft.com/office/drawing/2014/main" id="{98D8675C-4618-4A0C-977A-A557468F6E44}"/>
              </a:ext>
            </a:extLst>
          </p:cNvPr>
          <p:cNvSpPr/>
          <p:nvPr/>
        </p:nvSpPr>
        <p:spPr>
          <a:xfrm>
            <a:off x="1292090" y="711752"/>
            <a:ext cx="6559820" cy="1754326"/>
          </a:xfrm>
          <a:prstGeom prst="rect">
            <a:avLst/>
          </a:prstGeom>
          <a:solidFill>
            <a:srgbClr val="00003E"/>
          </a:solidFill>
          <a:ln>
            <a:solidFill>
              <a:srgbClr val="000066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 w="9525">
                  <a:solidFill>
                    <a:srgbClr val="FFFF99"/>
                  </a:solidFill>
                </a:ln>
                <a:solidFill>
                  <a:srgbClr val="FFFF99"/>
                </a:solidFill>
                <a:latin typeface="Arial Narrow" panose="020B0606020202030204" pitchFamily="34" charset="0"/>
              </a:rPr>
              <a:t>Es natural y humano buscar seguridad. Poner la fe en algo o en alguien nos hace sentir seguros. </a:t>
            </a:r>
            <a:endParaRPr lang="es-CO" sz="3600" b="1" dirty="0">
              <a:ln w="9525">
                <a:solidFill>
                  <a:srgbClr val="FFFF99"/>
                </a:solidFill>
              </a:ln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5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C7CC373-2B33-4D27-98B4-7454BAC92ADB}"/>
              </a:ext>
            </a:extLst>
          </p:cNvPr>
          <p:cNvSpPr/>
          <p:nvPr/>
        </p:nvSpPr>
        <p:spPr>
          <a:xfrm>
            <a:off x="3149292" y="726951"/>
            <a:ext cx="2845416" cy="70788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0" cap="none" spc="0" normalizeH="0" baseline="0" noProof="0" dirty="0">
                <a:ln w="127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Ejemplos: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C921ADB-D189-45B9-B3FB-8B229B474821}"/>
              </a:ext>
            </a:extLst>
          </p:cNvPr>
          <p:cNvSpPr/>
          <p:nvPr/>
        </p:nvSpPr>
        <p:spPr>
          <a:xfrm>
            <a:off x="1779245" y="3748974"/>
            <a:ext cx="5585511" cy="1569660"/>
          </a:xfrm>
          <a:prstGeom prst="rect">
            <a:avLst/>
          </a:prstGeom>
          <a:solidFill>
            <a:srgbClr val="66FFF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También Josué y Caleb. </a:t>
            </a:r>
          </a:p>
          <a:p>
            <a:pPr algn="ctr" defTabSz="914400">
              <a:defRPr/>
            </a:pP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Josué y Caleb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“…fueron perfectos en pos de Jehová”.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Números 32:12.</a:t>
            </a:r>
          </a:p>
        </p:txBody>
      </p:sp>
      <p:sp>
        <p:nvSpPr>
          <p:cNvPr id="18" name="Rectángulo 3">
            <a:extLst>
              <a:ext uri="{FF2B5EF4-FFF2-40B4-BE49-F238E27FC236}">
                <a16:creationId xmlns:a16="http://schemas.microsoft.com/office/drawing/2014/main" id="{66363231-11E7-4C7F-8B67-9892E0FB9881}"/>
              </a:ext>
            </a:extLst>
          </p:cNvPr>
          <p:cNvSpPr/>
          <p:nvPr/>
        </p:nvSpPr>
        <p:spPr>
          <a:xfrm>
            <a:off x="1844899" y="1914458"/>
            <a:ext cx="5454203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¿En quién se apoyaba Moisés?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Moisés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“…se sostuvo como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viendo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Invisible. </a:t>
            </a:r>
            <a:r>
              <a:rPr kumimoji="0" lang="es-CO" sz="32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Hebreos 11:27.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AB689FE-B6C0-49CF-A60D-C842CBCCDC3D}"/>
              </a:ext>
            </a:extLst>
          </p:cNvPr>
          <p:cNvSpPr/>
          <p:nvPr/>
        </p:nvSpPr>
        <p:spPr>
          <a:xfrm>
            <a:off x="1785544" y="5568122"/>
            <a:ext cx="5585511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 ERA SU SOSTÉN</a:t>
            </a:r>
          </a:p>
        </p:txBody>
      </p:sp>
    </p:spTree>
    <p:extLst>
      <p:ext uri="{BB962C8B-B14F-4D97-AF65-F5344CB8AC3E}">
        <p14:creationId xmlns:p14="http://schemas.microsoft.com/office/powerpoint/2010/main" val="356419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2C6B0D6-72F9-4511-8F6C-E3E9D07D7376}"/>
              </a:ext>
            </a:extLst>
          </p:cNvPr>
          <p:cNvSpPr/>
          <p:nvPr/>
        </p:nvSpPr>
        <p:spPr>
          <a:xfrm>
            <a:off x="1752342" y="626096"/>
            <a:ext cx="5639317" cy="707886"/>
          </a:xfrm>
          <a:prstGeom prst="rect">
            <a:avLst/>
          </a:prstGeom>
          <a:solidFill>
            <a:srgbClr val="C00000"/>
          </a:solidFill>
          <a:ln w="9525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0" cap="none" spc="0" normalizeH="0" baseline="0" noProof="0" dirty="0">
                <a:ln w="12700" cmpd="sng">
                  <a:solidFill>
                    <a:srgbClr val="CCFFFF"/>
                  </a:solidFill>
                  <a:prstDash val="solid"/>
                </a:ln>
                <a:solidFill>
                  <a:srgbClr val="CCFF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Josué, un gran líder.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771B235-B45A-4745-8DB6-BA8777218DAC}"/>
              </a:ext>
            </a:extLst>
          </p:cNvPr>
          <p:cNvSpPr/>
          <p:nvPr/>
        </p:nvSpPr>
        <p:spPr>
          <a:xfrm>
            <a:off x="967263" y="1747225"/>
            <a:ext cx="7209474" cy="3046988"/>
          </a:xfrm>
          <a:prstGeom prst="rect">
            <a:avLst/>
          </a:prstGeom>
          <a:solidFill>
            <a:srgbClr val="FFFF99"/>
          </a:solidFill>
          <a:ln w="9525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el pueblo había servido a Jehová 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srgbClr val="2121FF"/>
                  </a:solidFill>
                </a:ln>
                <a:solidFill>
                  <a:srgbClr val="2121FF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el tiempo de Josué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 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srgbClr val="2121FF"/>
                  </a:solidFill>
                </a:ln>
                <a:solidFill>
                  <a:srgbClr val="2121FF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el tiempo de los ancianos que sobrevivieron a Josué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los cuales habían visto todas las grandes obras de Jehová, que él había hecho por Israel”. 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Jueces 2:7.</a:t>
            </a:r>
          </a:p>
        </p:txBody>
      </p:sp>
      <p:sp>
        <p:nvSpPr>
          <p:cNvPr id="8" name="Rectángulo 3">
            <a:extLst>
              <a:ext uri="{FF2B5EF4-FFF2-40B4-BE49-F238E27FC236}">
                <a16:creationId xmlns:a16="http://schemas.microsoft.com/office/drawing/2014/main" id="{BF2C86A3-85ED-47EC-8280-81B9B6CEC2ED}"/>
              </a:ext>
            </a:extLst>
          </p:cNvPr>
          <p:cNvSpPr/>
          <p:nvPr/>
        </p:nvSpPr>
        <p:spPr>
          <a:xfrm>
            <a:off x="967263" y="5205716"/>
            <a:ext cx="7209474" cy="1077218"/>
          </a:xfrm>
          <a:prstGeom prst="rect">
            <a:avLst/>
          </a:prstGeom>
          <a:solidFill>
            <a:sysClr val="window" lastClr="FFFFFF"/>
          </a:solidFill>
          <a:ln w="19050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situaciones en este versículo: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0" cap="none" spc="0" normalizeH="0" baseline="0" noProof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positiva y una negativa.</a:t>
            </a:r>
            <a:r>
              <a:rPr kumimoji="0" lang="es-CO" sz="3200" b="1" i="0" u="none" strike="noStrike" kern="0" cap="none" spc="0" normalizeH="0" baseline="0" noProof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s-CO" sz="3200" b="1" i="0" u="none" strike="noStrike" kern="0" cap="none" spc="0" normalizeH="0" baseline="0" noProof="0" dirty="0">
              <a:ln w="19050">
                <a:solidFill>
                  <a:srgbClr val="C00000"/>
                </a:solidFill>
              </a:ln>
              <a:solidFill>
                <a:srgbClr val="FF0000"/>
              </a:solidFill>
              <a:effectLst>
                <a:glow>
                  <a:prstClr val="black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52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677314" y="1029829"/>
            <a:ext cx="5789371" cy="64633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600" b="1" kern="0" dirty="0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prstClr val="black"/>
                  </a:glow>
                </a:effectLst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677314" y="1903249"/>
            <a:ext cx="5789371" cy="14773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3000" b="1" kern="0" dirty="0">
                <a:ln w="19050">
                  <a:solidFill>
                    <a:srgbClr val="2121FF"/>
                  </a:solidFill>
                </a:ln>
                <a:solidFill>
                  <a:srgbClr val="2121FF"/>
                </a:solidFill>
                <a:latin typeface="Arial Narrow" panose="020B0606020202030204" pitchFamily="34" charset="0"/>
              </a:rPr>
              <a:t>Josué era un gran líder, bajo su conducción el pueblo logró grandes victorias para la gloria de Dios.</a:t>
            </a:r>
            <a:endParaRPr lang="es-CO" sz="3000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5</a:t>
            </a:fld>
            <a:endParaRPr lang="es-ES" altLang="es-CO"/>
          </a:p>
        </p:txBody>
      </p:sp>
      <p:sp>
        <p:nvSpPr>
          <p:cNvPr id="5" name="Rectángulo 3"/>
          <p:cNvSpPr/>
          <p:nvPr/>
        </p:nvSpPr>
        <p:spPr>
          <a:xfrm>
            <a:off x="1677313" y="3680755"/>
            <a:ext cx="5789371" cy="64633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600" b="1" kern="0" dirty="0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prstClr val="black"/>
                  </a:glow>
                </a:effectLst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NEGATIVA</a:t>
            </a:r>
          </a:p>
        </p:txBody>
      </p:sp>
      <p:sp>
        <p:nvSpPr>
          <p:cNvPr id="6" name="Rectángulo 7"/>
          <p:cNvSpPr/>
          <p:nvPr/>
        </p:nvSpPr>
        <p:spPr>
          <a:xfrm>
            <a:off x="1677313" y="4554175"/>
            <a:ext cx="5789371" cy="14773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3000" b="1" kern="0" dirty="0">
                <a:ln w="19050">
                  <a:solidFill>
                    <a:srgbClr val="2121FF"/>
                  </a:solidFill>
                </a:ln>
                <a:solidFill>
                  <a:srgbClr val="2121FF"/>
                </a:solidFill>
                <a:latin typeface="Arial Narrow" panose="020B0606020202030204" pitchFamily="34" charset="0"/>
              </a:rPr>
              <a:t>La fidelidad del pueblo dependía de sus líderes. Su relación personal con Dios no era sólida.</a:t>
            </a:r>
            <a:endParaRPr lang="es-CO" sz="3000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4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38736" y="2698427"/>
            <a:ext cx="6266527" cy="3323987"/>
          </a:xfrm>
          <a:prstGeom prst="rect">
            <a:avLst/>
          </a:prstGeom>
          <a:gradFill>
            <a:gsLst>
              <a:gs pos="0">
                <a:schemeClr val="tx1">
                  <a:lumMod val="95000"/>
                </a:schemeClr>
              </a:gs>
              <a:gs pos="74000">
                <a:srgbClr val="FFFF99"/>
              </a:gs>
              <a:gs pos="83000">
                <a:srgbClr val="CCFF99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«Pero murió Josué hijo de </a:t>
            </a:r>
            <a:r>
              <a:rPr lang="es-CO" sz="3000" b="1" kern="0" spc="50" dirty="0" err="1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Nun</a:t>
            </a:r>
            <a:r>
              <a:rPr lang="es-CO" sz="3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, siervo de Jehová, siendo de ciento diez años.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Y toda aquella generación también fue reunida a sus padres. </a:t>
            </a:r>
            <a:r>
              <a:rPr lang="es-CO" sz="3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Y se levantó después de ellos otra generación que no conocía a Jehová, </a:t>
            </a:r>
            <a:r>
              <a:rPr lang="es-CO" sz="3000" b="1" kern="0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ni la obra que él había hecho por Israel». </a:t>
            </a:r>
            <a:r>
              <a:rPr lang="es-CO" sz="30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chemeClr val="tx1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Jueces 2:8,10. </a:t>
            </a:r>
          </a:p>
        </p:txBody>
      </p:sp>
      <p:sp>
        <p:nvSpPr>
          <p:cNvPr id="4" name="Globo: flecha hacia abajo 3"/>
          <p:cNvSpPr/>
          <p:nvPr/>
        </p:nvSpPr>
        <p:spPr>
          <a:xfrm>
            <a:off x="1978923" y="781694"/>
            <a:ext cx="5186155" cy="1647159"/>
          </a:xfrm>
          <a:prstGeom prst="downArrowCallout">
            <a:avLst/>
          </a:prstGeom>
          <a:solidFill>
            <a:srgbClr val="FFFF99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6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Rockwell Condensed" panose="02060603050405020104" pitchFamily="18" charset="0"/>
                <a:cs typeface="Aharoni" pitchFamily="2" charset="-79"/>
              </a:rPr>
              <a:t>Dependían de sus líderes.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36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Rockwell Condensed" panose="02060603050405020104" pitchFamily="18" charset="0"/>
                <a:cs typeface="Aharoni" pitchFamily="2" charset="-79"/>
              </a:rPr>
              <a:t>¡QUÉ FALLA!</a:t>
            </a:r>
            <a:endParaRPr lang="es-CO" sz="3600" b="1" kern="0" spc="5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>
                  <a:srgbClr val="4F81BD"/>
                </a:glow>
              </a:effectLst>
              <a:latin typeface="Rockwell Condensed" panose="02060603050405020104" pitchFamily="18" charset="0"/>
              <a:cs typeface="Aharoni" pitchFamily="2" charset="-79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603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80C4C1A3-644A-476F-91F5-9D51F078C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419" y="3157229"/>
            <a:ext cx="6057162" cy="1477328"/>
          </a:xfrm>
          <a:prstGeom prst="rect">
            <a:avLst/>
          </a:prstGeom>
          <a:solidFill>
            <a:sysClr val="window" lastClr="FFFFFF"/>
          </a:solidFill>
          <a:ln w="19050" cap="rnd" cmpd="sng" algn="ctr">
            <a:solidFill>
              <a:srgbClr val="477BD1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“</a:t>
            </a: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Después</a:t>
            </a: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 los hijos de Israel hicieron lo malo ante los ojos de Jehová, y sirvieron a los baales”. </a:t>
            </a: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Jueces 2:11. </a:t>
            </a:r>
          </a:p>
        </p:txBody>
      </p:sp>
      <p:sp>
        <p:nvSpPr>
          <p:cNvPr id="7" name="Globo: flecha hacia abajo 6">
            <a:extLst>
              <a:ext uri="{FF2B5EF4-FFF2-40B4-BE49-F238E27FC236}">
                <a16:creationId xmlns:a16="http://schemas.microsoft.com/office/drawing/2014/main" id="{9F02100F-659F-426C-8E35-CC4BC022D140}"/>
              </a:ext>
            </a:extLst>
          </p:cNvPr>
          <p:cNvSpPr/>
          <p:nvPr/>
        </p:nvSpPr>
        <p:spPr>
          <a:xfrm>
            <a:off x="2485110" y="1066895"/>
            <a:ext cx="4173778" cy="1577007"/>
          </a:xfrm>
          <a:prstGeom prst="downArrowCallout">
            <a:avLst/>
          </a:prstGeom>
          <a:solidFill>
            <a:srgbClr val="FFFF00"/>
          </a:solidFill>
          <a:ln w="952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50" normalizeH="0" baseline="0" noProof="0" dirty="0">
                <a:ln w="317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>
                    <a:srgbClr val="4F81BD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Este fue el resultado.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ADB9122-201F-41C3-979C-086168D96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64" y="5051211"/>
            <a:ext cx="5304872" cy="1015663"/>
          </a:xfrm>
          <a:prstGeom prst="rect">
            <a:avLst/>
          </a:prstGeom>
          <a:solidFill>
            <a:sysClr val="window" lastClr="FFFFFF"/>
          </a:solidFill>
          <a:ln w="19050" cap="rnd" cmpd="sng" algn="ctr">
            <a:solidFill>
              <a:srgbClr val="477BD1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¿Después de qué?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Después</a:t>
            </a:r>
            <a:r>
              <a:rPr kumimoji="0" lang="es-CO" sz="3000" b="1" i="1" u="none" strike="noStrike" kern="0" cap="none" spc="5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Arial Narrow" panose="020B0606020202030204" pitchFamily="34" charset="0"/>
                <a:ea typeface="+mn-ea"/>
                <a:cs typeface="Aharoni" pitchFamily="2" charset="-79"/>
              </a:rPr>
              <a:t> de la muerte de Josué.</a:t>
            </a:r>
            <a:endParaRPr kumimoji="0" lang="es-CO" sz="3000" b="1" i="1" u="none" strike="noStrike" kern="0" cap="none" spc="50" normalizeH="0" baseline="0" noProof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>
                  <a:prstClr val="white"/>
                </a:glow>
              </a:effectLst>
              <a:uLnTx/>
              <a:uFillTx/>
              <a:latin typeface="Arial Narrow" panose="020B0606020202030204" pitchFamily="34" charset="0"/>
              <a:ea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678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20EF8BE4-3D2F-4367-9B17-FE988E4D0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918" y="473075"/>
            <a:ext cx="5056164" cy="1477328"/>
          </a:xfrm>
          <a:prstGeom prst="rect">
            <a:avLst/>
          </a:prstGeom>
          <a:solidFill>
            <a:sysClr val="window" lastClr="FFFFFF"/>
          </a:solidFill>
          <a:ln w="19050" cap="rnd" cmpd="sng" algn="ctr">
            <a:solidFill>
              <a:srgbClr val="477BD1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000" b="1" kern="0" spc="50" dirty="0">
                <a:ln w="317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white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Veían a Josué y a los ancianos dirigentes como muletas.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000" b="1" kern="0" spc="50" dirty="0">
                <a:ln w="3175" cmpd="sng">
                  <a:solidFill>
                    <a:srgbClr val="008E00"/>
                  </a:solidFill>
                  <a:prstDash val="solid"/>
                </a:ln>
                <a:solidFill>
                  <a:srgbClr val="008E00"/>
                </a:solidFill>
                <a:effectLst>
                  <a:glow>
                    <a:prstClr val="white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Su religión dependía de ellos.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E4E140-C57A-4A62-8C24-D806B2757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32" y="2215447"/>
            <a:ext cx="4384136" cy="438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2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09172" y="383188"/>
            <a:ext cx="7125652" cy="1200329"/>
          </a:xfrm>
          <a:prstGeom prst="rect">
            <a:avLst/>
          </a:prstGeom>
          <a:solidFill>
            <a:srgbClr val="9E0000"/>
          </a:solidFill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600" b="1" dirty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Los israelitas cometieron el peor error que un ser </a:t>
            </a:r>
            <a:r>
              <a:rPr lang="es-ES_tradnl" sz="3600" b="1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humano </a:t>
            </a:r>
            <a:r>
              <a:rPr lang="es-ES_tradnl" sz="3600" b="1" smtClean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puede </a:t>
            </a:r>
            <a:r>
              <a:rPr lang="es-ES_tradnl" sz="3600" b="1" dirty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cometer.</a:t>
            </a:r>
            <a:endParaRPr lang="es-CO" sz="3600" b="1" dirty="0">
              <a:ln w="9525"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9</a:t>
            </a:fld>
            <a:endParaRPr lang="es-ES" altLang="es-CO"/>
          </a:p>
        </p:txBody>
      </p:sp>
      <p:sp>
        <p:nvSpPr>
          <p:cNvPr id="6" name="Rectángulo 7"/>
          <p:cNvSpPr/>
          <p:nvPr/>
        </p:nvSpPr>
        <p:spPr>
          <a:xfrm>
            <a:off x="231913" y="2972928"/>
            <a:ext cx="8680173" cy="37856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3000" b="1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“Y se encendió contra Israel el furor de Jehová, el cual los entregó en manos de robadores que los despojaron, y los vendió en mano de sus enemigos de alrededor; y no pudieron ya hacer frente a sus enemigos. </a:t>
            </a:r>
          </a:p>
          <a:p>
            <a:pPr lvl="0" algn="ctr"/>
            <a:r>
              <a:rPr lang="es-CO" sz="3000" b="1" kern="0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Por dondequiera que salían, la mano de Jehová estaba contra ellos para mal, como Jehová había dicho, y como Jehová se lo había jurado; y tuvieron gran aflicción”. </a:t>
            </a:r>
            <a:r>
              <a:rPr lang="es-CO" sz="3000" b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Jueces 2:14,15.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448A549-FBD0-4ADB-B791-7FDFE04A86E3}"/>
              </a:ext>
            </a:extLst>
          </p:cNvPr>
          <p:cNvSpPr/>
          <p:nvPr/>
        </p:nvSpPr>
        <p:spPr>
          <a:xfrm>
            <a:off x="2036217" y="1770391"/>
            <a:ext cx="5071566" cy="10156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CO" sz="3000" b="1" kern="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“Dejaron a Jehová, y adoraron a Baal y a Astarot”. </a:t>
            </a:r>
            <a:r>
              <a:rPr lang="es-CO" sz="3000" b="1" kern="0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Jueces 2:13. </a:t>
            </a:r>
            <a:endParaRPr lang="es-ES_tradnl" sz="3000" b="1" kern="0" dirty="0">
              <a:ln w="19050">
                <a:solidFill>
                  <a:srgbClr val="000000"/>
                </a:solidFill>
              </a:ln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2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1078396" y="968373"/>
            <a:ext cx="6987208" cy="107721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 w="3175">
                  <a:solidFill>
                    <a:srgbClr val="008E00"/>
                  </a:solidFill>
                </a:ln>
                <a:solidFill>
                  <a:srgbClr val="008E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mismo ocurrió con el rey Joás después de la muerte del sacerdote Joiada.</a:t>
            </a:r>
            <a:endParaRPr kumimoji="0" lang="es-CO" sz="3200" b="1" i="0" u="none" strike="noStrike" kern="0" cap="none" spc="0" normalizeH="0" baseline="0" noProof="0" dirty="0">
              <a:ln w="3175">
                <a:solidFill>
                  <a:srgbClr val="008E00"/>
                </a:solidFill>
              </a:ln>
              <a:solidFill>
                <a:srgbClr val="008E00"/>
              </a:solidFill>
              <a:effectLst>
                <a:glow rad="63500">
                  <a:srgbClr val="44546A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80931" y="2830659"/>
            <a:ext cx="6182138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s-CO" sz="3200" b="1" i="1" kern="0" dirty="0">
                <a:ln w="3175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Joás hizo lo recto ante los ojos de Jehová todo el tiempo que le dirigió el sacerdote Joiada”. </a:t>
            </a:r>
            <a:r>
              <a:rPr lang="es-CO" sz="3200" b="1" kern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2Reyes 12:2. </a:t>
            </a:r>
            <a:endParaRPr kumimoji="0" lang="es-CO" sz="3200" b="1" i="0" u="none" strike="noStrike" kern="0" cap="none" spc="0" normalizeH="0" baseline="0" noProof="0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031B0-5D57-425A-B543-A3B7CBF5E319}" type="slidenum">
              <a:rPr kumimoji="0" lang="es-CO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CO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C998E68-4E5F-455F-8AD6-C54861740DB9}"/>
              </a:ext>
            </a:extLst>
          </p:cNvPr>
          <p:cNvSpPr/>
          <p:nvPr/>
        </p:nvSpPr>
        <p:spPr>
          <a:xfrm>
            <a:off x="1944754" y="4884623"/>
            <a:ext cx="5254487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200" b="1" kern="0" dirty="0">
                <a:ln w="3175">
                  <a:solidFill>
                    <a:srgbClr val="3333FF"/>
                  </a:solidFill>
                </a:ln>
                <a:solidFill>
                  <a:srgbClr val="3333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Hizo lo recto mientras vivía el sacerdote, y después se torció. </a:t>
            </a:r>
            <a:r>
              <a:rPr lang="es-CO" sz="3200" b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¡Qué falla!</a:t>
            </a:r>
            <a:endParaRPr kumimoji="0" lang="es-CO" sz="3200" b="1" i="0" u="none" strike="noStrike" kern="0" cap="none" spc="0" normalizeH="0" baseline="0" noProof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3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25747D0-1506-4EF5-A4FF-8A4DE0319C22}"/>
              </a:ext>
            </a:extLst>
          </p:cNvPr>
          <p:cNvSpPr/>
          <p:nvPr/>
        </p:nvSpPr>
        <p:spPr>
          <a:xfrm>
            <a:off x="1114424" y="716584"/>
            <a:ext cx="6915149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rgbClr val="008E00"/>
                  </a:solidFill>
                </a:ln>
                <a:solidFill>
                  <a:srgbClr val="008E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Mientras veían a sus líderes muletas, ellos se convirtieron carretillas. Necesitaban ser empujados para funcionar.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0F01EB-1879-41D3-B78A-E1CC8BA62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87" y="2781579"/>
            <a:ext cx="500062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9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6558" y="1309715"/>
            <a:ext cx="5610885" cy="1200329"/>
          </a:xfrm>
          <a:prstGeom prst="rect">
            <a:avLst/>
          </a:prstGeom>
          <a:solidFill>
            <a:srgbClr val="9E0000"/>
          </a:solidFill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600" b="1" dirty="0">
                <a:ln w="952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¿Por qué no debemos depender de seres humanos?</a:t>
            </a:r>
            <a:endParaRPr lang="es-CO" sz="3600" b="1" dirty="0">
              <a:ln w="9525"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12</a:t>
            </a:fld>
            <a:endParaRPr lang="es-ES" alt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448A549-FBD0-4ADB-B791-7FDFE04A86E3}"/>
              </a:ext>
            </a:extLst>
          </p:cNvPr>
          <p:cNvSpPr/>
          <p:nvPr/>
        </p:nvSpPr>
        <p:spPr>
          <a:xfrm>
            <a:off x="1766557" y="3478696"/>
            <a:ext cx="5610885" cy="2400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Font typeface="Wingdings" pitchFamily="2" charset="2"/>
              <a:buChar char="ü"/>
            </a:pPr>
            <a:r>
              <a:rPr lang="es-CO" sz="3000" b="1" kern="0" dirty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No nos pueden dar la salvación.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s-ES_tradnl" sz="3000" b="1" kern="0" dirty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Se equivocan.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s-ES_tradnl" sz="3000" b="1" kern="0" dirty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Nos pueden defraudar.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s-ES_tradnl" sz="3000" b="1" kern="0" dirty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Son imperfectos.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s-ES_tradnl" sz="3000" b="1" kern="0" dirty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No son eternos.</a:t>
            </a:r>
          </a:p>
        </p:txBody>
      </p:sp>
    </p:spTree>
    <p:extLst>
      <p:ext uri="{BB962C8B-B14F-4D97-AF65-F5344CB8AC3E}">
        <p14:creationId xmlns:p14="http://schemas.microsoft.com/office/powerpoint/2010/main" val="288732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7">
            <a:extLst>
              <a:ext uri="{FF2B5EF4-FFF2-40B4-BE49-F238E27FC236}">
                <a16:creationId xmlns:a16="http://schemas.microsoft.com/office/drawing/2014/main" id="{10F4B2D7-B0A5-4A12-BC83-45ED7B10AE02}"/>
              </a:ext>
            </a:extLst>
          </p:cNvPr>
          <p:cNvSpPr/>
          <p:nvPr/>
        </p:nvSpPr>
        <p:spPr>
          <a:xfrm>
            <a:off x="2031901" y="848136"/>
            <a:ext cx="5080200" cy="147732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000" b="0" i="0" u="none" strike="noStrike" kern="0" cap="none" spc="0" normalizeH="0" baseline="0" noProof="0" dirty="0">
                <a:ln w="19050">
                  <a:solidFill>
                    <a:srgbClr val="008E00"/>
                  </a:solidFill>
                </a:ln>
                <a:solidFill>
                  <a:srgbClr val="008E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Podemos imitar a nuestros líderes si ellos imitan a Cristo, pero nunca debemos depender de ellos.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CECBF5F-1CE0-47BA-9CCD-389B42C6348B}"/>
              </a:ext>
            </a:extLst>
          </p:cNvPr>
          <p:cNvSpPr/>
          <p:nvPr/>
        </p:nvSpPr>
        <p:spPr>
          <a:xfrm>
            <a:off x="2031901" y="2459504"/>
            <a:ext cx="5080199" cy="1015663"/>
          </a:xfrm>
          <a:prstGeom prst="rect">
            <a:avLst/>
          </a:prstGeom>
          <a:solidFill>
            <a:srgbClr val="FF0066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“Sed imitadores de mí, así como yo de Cristo”. </a:t>
            </a:r>
            <a:r>
              <a:rPr kumimoji="0" lang="es-CO" sz="3000" b="1" i="0" u="none" strike="noStrike" kern="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1Corintios 11:1. </a:t>
            </a:r>
            <a:endParaRPr kumimoji="0" lang="es-ES_tradnl" sz="3000" b="1" i="0" u="none" strike="noStrike" kern="0" cap="none" spc="0" normalizeH="0" baseline="0" noProof="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147BB4E-AAA8-4094-80FF-A5F22CF246F2}"/>
              </a:ext>
            </a:extLst>
          </p:cNvPr>
          <p:cNvSpPr/>
          <p:nvPr/>
        </p:nvSpPr>
        <p:spPr>
          <a:xfrm>
            <a:off x="2811620" y="4084656"/>
            <a:ext cx="3520760" cy="10156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000" b="0" i="0" u="none" strike="noStrike" kern="0" cap="none" spc="0" normalizeH="0" baseline="0" noProof="0" dirty="0">
                <a:ln w="19050">
                  <a:solidFill>
                    <a:srgbClr val="003300"/>
                  </a:solidFill>
                </a:ln>
                <a:solidFill>
                  <a:srgbClr val="0033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Debemos imitar a Dios y depender sólo de él.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3F032DE-49E1-40B6-83E1-21EC87674621}"/>
              </a:ext>
            </a:extLst>
          </p:cNvPr>
          <p:cNvSpPr/>
          <p:nvPr/>
        </p:nvSpPr>
        <p:spPr>
          <a:xfrm>
            <a:off x="1811081" y="5232736"/>
            <a:ext cx="5521839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“Sed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0000CC"/>
                  </a:solidFill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pues, imitadores de Dios como hijos amados”. </a:t>
            </a:r>
            <a:r>
              <a:rPr kumimoji="0" lang="es-CO" sz="3000" b="1" i="0" u="none" strike="noStrike" kern="0" cap="none" spc="0" normalizeH="0" baseline="0" noProof="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Efesios 5:1. </a:t>
            </a:r>
            <a:endParaRPr kumimoji="0" lang="es-ES_tradnl" sz="3000" b="1" i="0" u="none" strike="noStrike" kern="0" cap="none" spc="0" normalizeH="0" baseline="0" noProof="0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71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14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Rectángulo 3"/>
          <p:cNvSpPr/>
          <p:nvPr/>
        </p:nvSpPr>
        <p:spPr>
          <a:xfrm>
            <a:off x="1197582" y="2919583"/>
            <a:ext cx="6748834" cy="3046988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«Por tanto, amados míos, como siempre habéis obedecido, no como en mi presencia solamente, sino </a:t>
            </a:r>
            <a:r>
              <a:rPr lang="es-CO" sz="3200" b="1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mucho más ahora en mi ausencia</a:t>
            </a:r>
            <a:r>
              <a:rPr lang="es-CO" sz="3200" b="1" dirty="0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, ocupaos en vuestra salvación con temor y temblor». </a:t>
            </a:r>
            <a:r>
              <a:rPr lang="es-CO" sz="3200" b="1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</a:rPr>
              <a:t>Filipenses 2:12. </a:t>
            </a:r>
            <a:endParaRPr lang="es-CO" sz="3200" b="1" dirty="0">
              <a:ln w="3175">
                <a:solidFill>
                  <a:prstClr val="white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E9F2BED-86C1-4532-ACF6-039F0E7B081C}"/>
              </a:ext>
            </a:extLst>
          </p:cNvPr>
          <p:cNvSpPr/>
          <p:nvPr/>
        </p:nvSpPr>
        <p:spPr>
          <a:xfrm>
            <a:off x="1934817" y="891429"/>
            <a:ext cx="5274366" cy="12003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Nota la sólida experiencia de los cristianos de Filipos.</a:t>
            </a:r>
            <a:endParaRPr lang="es-CO" sz="3600" b="1" dirty="0">
              <a:ln w="9525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19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C7E7C5-CB4A-42A3-BDAE-148761FB8267}"/>
              </a:ext>
            </a:extLst>
          </p:cNvPr>
          <p:cNvSpPr/>
          <p:nvPr/>
        </p:nvSpPr>
        <p:spPr>
          <a:xfrm>
            <a:off x="1367452" y="1199569"/>
            <a:ext cx="6409097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>
                  <a:solidFill>
                    <a:srgbClr val="AC8300"/>
                  </a:solidFill>
                </a:ln>
                <a:solidFill>
                  <a:srgbClr val="AC83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Hoy en día la experiencia espiritual de muchas personas, como los israelitas de antaño, depende de sus líderes.</a:t>
            </a:r>
            <a:endParaRPr lang="es-CO" sz="3200" b="1" kern="0" dirty="0">
              <a:ln>
                <a:solidFill>
                  <a:srgbClr val="AC8300"/>
                </a:solidFill>
              </a:ln>
              <a:solidFill>
                <a:srgbClr val="AC8300"/>
              </a:solidFill>
              <a:effectLst>
                <a:glow rad="63500">
                  <a:srgbClr val="44546A"/>
                </a:glow>
              </a:effectLst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7950486-4321-4252-8FE8-1FC72F94EBED}"/>
              </a:ext>
            </a:extLst>
          </p:cNvPr>
          <p:cNvSpPr/>
          <p:nvPr/>
        </p:nvSpPr>
        <p:spPr>
          <a:xfrm>
            <a:off x="1089156" y="4066895"/>
            <a:ext cx="6965688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Muchos creen lo que creen sus líderes.</a:t>
            </a:r>
          </a:p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saben dar razón de su fe.</a:t>
            </a:r>
          </a:p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experiencia religiosa es enana.</a:t>
            </a:r>
          </a:p>
        </p:txBody>
      </p:sp>
    </p:spTree>
    <p:extLst>
      <p:ext uri="{BB962C8B-B14F-4D97-AF65-F5344CB8AC3E}">
        <p14:creationId xmlns:p14="http://schemas.microsoft.com/office/powerpoint/2010/main" val="226724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B9A2210-0368-4599-80FA-5CEC91DAAA32}"/>
              </a:ext>
            </a:extLst>
          </p:cNvPr>
          <p:cNvSpPr/>
          <p:nvPr/>
        </p:nvSpPr>
        <p:spPr>
          <a:xfrm>
            <a:off x="2484783" y="1628731"/>
            <a:ext cx="4174435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 lIns="0" rIns="0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debemos depender de otros en asuntos de fe.</a:t>
            </a:r>
          </a:p>
          <a:p>
            <a:pPr algn="ctr" defTabSz="914400">
              <a:defRPr/>
            </a:pPr>
            <a:r>
              <a:rPr lang="es-CO" sz="3000" b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debemos usar muletas espirituales.</a:t>
            </a:r>
          </a:p>
        </p:txBody>
      </p:sp>
      <p:sp>
        <p:nvSpPr>
          <p:cNvPr id="7" name="Rectángulo 8">
            <a:extLst>
              <a:ext uri="{FF2B5EF4-FFF2-40B4-BE49-F238E27FC236}">
                <a16:creationId xmlns:a16="http://schemas.microsoft.com/office/drawing/2014/main" id="{2C6845E3-658C-4E5D-B1F9-C3373705AB43}"/>
              </a:ext>
            </a:extLst>
          </p:cNvPr>
          <p:cNvSpPr/>
          <p:nvPr/>
        </p:nvSpPr>
        <p:spPr>
          <a:xfrm>
            <a:off x="2484783" y="4369789"/>
            <a:ext cx="4174435" cy="76944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 lIns="0" rIns="0">
            <a:spAutoFit/>
          </a:bodyPr>
          <a:lstStyle/>
          <a:p>
            <a:pPr algn="ctr" defTabSz="914400">
              <a:defRPr/>
            </a:pPr>
            <a:r>
              <a:rPr lang="es-CO" sz="4400" b="1" kern="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 nos ayude.</a:t>
            </a:r>
            <a:endParaRPr lang="es-CO" sz="44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3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Reflejos">
  <a:themeElements>
    <a:clrScheme name="Reflejos 1">
      <a:dk1>
        <a:srgbClr val="BD3737"/>
      </a:dk1>
      <a:lt1>
        <a:srgbClr val="FFFFFF"/>
      </a:lt1>
      <a:dk2>
        <a:srgbClr val="721E1E"/>
      </a:dk2>
      <a:lt2>
        <a:srgbClr val="FFCC00"/>
      </a:lt2>
      <a:accent1>
        <a:srgbClr val="FF6600"/>
      </a:accent1>
      <a:accent2>
        <a:srgbClr val="CC3300"/>
      </a:accent2>
      <a:accent3>
        <a:srgbClr val="BCABAB"/>
      </a:accent3>
      <a:accent4>
        <a:srgbClr val="DADADA"/>
      </a:accent4>
      <a:accent5>
        <a:srgbClr val="FFB8AA"/>
      </a:accent5>
      <a:accent6>
        <a:srgbClr val="B92D00"/>
      </a:accent6>
      <a:hlink>
        <a:srgbClr val="F7CC2F"/>
      </a:hlink>
      <a:folHlink>
        <a:srgbClr val="C7C6B1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3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323232"/>
      </a:dk2>
      <a:lt2>
        <a:srgbClr val="FFFF00"/>
      </a:lt2>
      <a:accent1>
        <a:srgbClr val="A5300F"/>
      </a:accent1>
      <a:accent2>
        <a:srgbClr val="D55816"/>
      </a:accent2>
      <a:accent3>
        <a:srgbClr val="B0FF97"/>
      </a:accent3>
      <a:accent4>
        <a:srgbClr val="FFFF66"/>
      </a:accent4>
      <a:accent5>
        <a:srgbClr val="62FF31"/>
      </a:accent5>
      <a:accent6>
        <a:srgbClr val="3AFFFE"/>
      </a:accent6>
      <a:hlink>
        <a:srgbClr val="6B9F25"/>
      </a:hlink>
      <a:folHlink>
        <a:srgbClr val="B26B0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ema de Office">
  <a:themeElements>
    <a:clrScheme name="Marquesina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Tema de Office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Damasco</Template>
  <TotalTime>7876</TotalTime>
  <Words>710</Words>
  <Application>Microsoft Office PowerPoint</Application>
  <PresentationFormat>Presentación en pantalla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16</vt:i4>
      </vt:variant>
    </vt:vector>
  </HeadingPairs>
  <TitlesOfParts>
    <vt:vector size="34" baseType="lpstr">
      <vt:lpstr>Agency FB</vt:lpstr>
      <vt:lpstr>Aharoni</vt:lpstr>
      <vt:lpstr>Arial</vt:lpstr>
      <vt:lpstr>Arial Narrow</vt:lpstr>
      <vt:lpstr>Calibri</vt:lpstr>
      <vt:lpstr>Calibri Light</vt:lpstr>
      <vt:lpstr>Comic Sans MS</vt:lpstr>
      <vt:lpstr>Rockwell Condensed</vt:lpstr>
      <vt:lpstr>Tahoma</vt:lpstr>
      <vt:lpstr>Times New Roman</vt:lpstr>
      <vt:lpstr>Wingdings</vt:lpstr>
      <vt:lpstr>1_Reflejos</vt:lpstr>
      <vt:lpstr>Celestial</vt:lpstr>
      <vt:lpstr>1_Celestial</vt:lpstr>
      <vt:lpstr>Tema de Office</vt:lpstr>
      <vt:lpstr>1_Tema de Office</vt:lpstr>
      <vt:lpstr>2_Tema de Office</vt:lpstr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TuSoft.org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TuSoft</dc:creator>
  <cp:lastModifiedBy>USUARIO</cp:lastModifiedBy>
  <cp:revision>1507</cp:revision>
  <dcterms:created xsi:type="dcterms:W3CDTF">2015-08-28T22:36:02Z</dcterms:created>
  <dcterms:modified xsi:type="dcterms:W3CDTF">2023-01-17T00:16:54Z</dcterms:modified>
</cp:coreProperties>
</file>