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ags/tag64.xml" ContentType="application/vnd.openxmlformats-officedocument.presentationml.tags+xml"/>
  <Override PartName="/ppt/theme/themeOverride1.xml" ContentType="application/vnd.openxmlformats-officedocument.themeOverr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1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2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3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59" r:id="rId3"/>
    <p:sldId id="285" r:id="rId4"/>
    <p:sldId id="274" r:id="rId5"/>
    <p:sldId id="290" r:id="rId6"/>
    <p:sldId id="284" r:id="rId7"/>
    <p:sldId id="298" r:id="rId8"/>
    <p:sldId id="301" r:id="rId9"/>
    <p:sldId id="267" r:id="rId10"/>
    <p:sldId id="276" r:id="rId11"/>
    <p:sldId id="300" r:id="rId12"/>
    <p:sldId id="293" r:id="rId13"/>
    <p:sldId id="336" r:id="rId14"/>
    <p:sldId id="260" r:id="rId15"/>
    <p:sldId id="269" r:id="rId16"/>
    <p:sldId id="270" r:id="rId17"/>
    <p:sldId id="289" r:id="rId18"/>
    <p:sldId id="271" r:id="rId19"/>
    <p:sldId id="272" r:id="rId20"/>
    <p:sldId id="277" r:id="rId21"/>
    <p:sldId id="273" r:id="rId22"/>
    <p:sldId id="281" r:id="rId23"/>
    <p:sldId id="286" r:id="rId24"/>
    <p:sldId id="304" r:id="rId25"/>
    <p:sldId id="305" r:id="rId26"/>
    <p:sldId id="342" r:id="rId27"/>
    <p:sldId id="331" r:id="rId28"/>
    <p:sldId id="307" r:id="rId29"/>
    <p:sldId id="340" r:id="rId30"/>
    <p:sldId id="332" r:id="rId31"/>
    <p:sldId id="350" r:id="rId32"/>
    <p:sldId id="320" r:id="rId33"/>
    <p:sldId id="337" r:id="rId34"/>
    <p:sldId id="335" r:id="rId35"/>
    <p:sldId id="344" r:id="rId36"/>
    <p:sldId id="343" r:id="rId37"/>
    <p:sldId id="333" r:id="rId38"/>
    <p:sldId id="338" r:id="rId39"/>
    <p:sldId id="339" r:id="rId40"/>
    <p:sldId id="349" r:id="rId41"/>
    <p:sldId id="348" r:id="rId42"/>
    <p:sldId id="280" r:id="rId43"/>
    <p:sldId id="321" r:id="rId44"/>
    <p:sldId id="322" r:id="rId45"/>
    <p:sldId id="345" r:id="rId46"/>
    <p:sldId id="346" r:id="rId47"/>
    <p:sldId id="347" r:id="rId48"/>
    <p:sldId id="324" r:id="rId49"/>
    <p:sldId id="328" r:id="rId50"/>
    <p:sldId id="329" r:id="rId51"/>
    <p:sldId id="325" r:id="rId52"/>
    <p:sldId id="330" r:id="rId53"/>
    <p:sldId id="327" r:id="rId5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F"/>
    <a:srgbClr val="0000FF"/>
    <a:srgbClr val="9CF2C9"/>
    <a:srgbClr val="FFFFFF"/>
    <a:srgbClr val="6FEDB1"/>
    <a:srgbClr val="FFFF97"/>
    <a:srgbClr val="FFFF85"/>
    <a:srgbClr val="50E674"/>
    <a:srgbClr val="58EAA4"/>
    <a:srgbClr val="FFF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92" autoAdjust="0"/>
    <p:restoredTop sz="94630" autoAdjust="0"/>
  </p:normalViewPr>
  <p:slideViewPr>
    <p:cSldViewPr>
      <p:cViewPr varScale="1">
        <p:scale>
          <a:sx n="92" d="100"/>
          <a:sy n="92" d="100"/>
        </p:scale>
        <p:origin x="87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12271-82E7-4922-B87D-0AD64997CDD8}" type="datetimeFigureOut">
              <a:rPr lang="es-CO" smtClean="0"/>
              <a:t>15/03/2014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BA341-EF80-4537-BF29-A0C0FA67C0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200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BA341-EF80-4537-BF29-A0C0FA67C05C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1556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978C5-F51E-41AD-8C77-F46727C82369}" type="slidenum">
              <a:rPr lang="es-CO" smtClean="0">
                <a:solidFill>
                  <a:prstClr val="black"/>
                </a:solidFill>
              </a:rPr>
              <a:pPr/>
              <a:t>31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39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978C5-F51E-41AD-8C77-F46727C82369}" type="slidenum">
              <a:rPr lang="es-CO" smtClean="0"/>
              <a:t>37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7159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34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250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9830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37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76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95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0461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889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509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65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040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03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8E2DB-B99B-4A62-B139-06EEDF8CEB29}" type="datetimeFigureOut">
              <a:rPr lang="es-ES" smtClean="0"/>
              <a:t>15/03/2014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265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66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7" Type="http://schemas.openxmlformats.org/officeDocument/2006/relationships/image" Target="../media/image26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3.xml"/><Relationship Id="rId4" Type="http://schemas.openxmlformats.org/officeDocument/2006/relationships/image" Target="../media/image33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205626" y="260648"/>
            <a:ext cx="6732748" cy="923330"/>
          </a:xfrm>
          <a:prstGeom prst="rect">
            <a:avLst/>
          </a:prstGeom>
          <a:noFill/>
          <a:ln>
            <a:noFill/>
            <a:headEnd/>
            <a:tailEnd/>
          </a:ln>
          <a:effectLst>
            <a:glow rad="38100">
              <a:srgbClr val="002060"/>
            </a:glow>
            <a:reflection endPos="0" dir="5400000" sy="-100000" algn="bl" rotWithShape="0"/>
            <a:softEdge rad="1524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CO" sz="5400" b="1" kern="0" noProof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 Black" pitchFamily="34" charset="0"/>
                <a:ea typeface="Calibri" pitchFamily="34" charset="0"/>
                <a:cs typeface="Aharoni" pitchFamily="2" charset="-79"/>
              </a:rPr>
              <a:t>C</a:t>
            </a:r>
            <a:r>
              <a:rPr kumimoji="0" lang="es-CO" sz="5400" b="1" i="0" u="none" strike="noStrike" kern="0" normalizeH="0" baseline="0" noProof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 Black" pitchFamily="34" charset="0"/>
                <a:ea typeface="Calibri" pitchFamily="34" charset="0"/>
                <a:cs typeface="Aharoni" pitchFamily="2" charset="-79"/>
              </a:rPr>
              <a:t>lases de salvos.</a:t>
            </a:r>
            <a:endParaRPr kumimoji="0" lang="es-CO" sz="5400" b="1" i="0" u="none" strike="noStrike" kern="0" normalizeH="0" baseline="0" noProof="0" dirty="0" smtClean="0">
              <a:ln w="1270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uLnTx/>
              <a:uFillTx/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538" y="1698429"/>
            <a:ext cx="2311256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93" y="3543253"/>
            <a:ext cx="2489278" cy="1863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722" y="1700808"/>
            <a:ext cx="2489278" cy="1837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538" y="3538244"/>
            <a:ext cx="2311256" cy="1868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356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723" y="2204864"/>
            <a:ext cx="4944549" cy="3708412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186217" y="2118608"/>
            <a:ext cx="6771559" cy="3785652"/>
          </a:xfrm>
          <a:prstGeom prst="rect">
            <a:avLst/>
          </a:prstGeom>
          <a:gradFill flip="none" rotWithShape="1">
            <a:gsLst>
              <a:gs pos="100000">
                <a:srgbClr val="ECD9FF"/>
              </a:gs>
              <a:gs pos="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0" scaled="1"/>
            <a:tileRect/>
          </a:gradFill>
          <a:ln>
            <a:headEnd/>
            <a:tailEnd/>
          </a:ln>
          <a:effectLst>
            <a:glow rad="63500">
              <a:srgbClr val="7030A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De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cierto os digo que hay algunos de los que están aquí, que no gustarán la muerte, hasta que hayan visto al Hijo del Hombre viniendo en su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reino.     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itchFamily="34" charset="0"/>
                <a:cs typeface="Aharoni" pitchFamily="2" charset="-79"/>
              </a:rPr>
              <a:t>Ma</a:t>
            </a:r>
            <a:r>
              <a:rPr lang="es-ES" sz="4000" b="1" kern="0" spc="50" dirty="0" smtClean="0">
                <a:ln w="9525" cmpd="sng">
                  <a:solidFill>
                    <a:srgbClr val="003300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itchFamily="34" charset="0"/>
                <a:cs typeface="Aharoni" pitchFamily="2" charset="-79"/>
              </a:rPr>
              <a:t>teo 16:28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421648" y="476672"/>
            <a:ext cx="6300701" cy="830997"/>
          </a:xfrm>
          <a:prstGeom prst="rect">
            <a:avLst/>
          </a:prstGeom>
          <a:effectLst>
            <a:glow rad="203200">
              <a:srgbClr val="9FFF9F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800" b="1" kern="0" spc="50" dirty="0" smtClean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La predicción de Jesús.</a:t>
            </a:r>
            <a:endParaRPr lang="es-ES" sz="4800" b="1" kern="0" spc="5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ea typeface="Calibri" pitchFamily="34" charset="0"/>
              <a:cs typeface="Aharoni" pitchFamily="2" charset="-79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788983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704" y="630070"/>
            <a:ext cx="4499992" cy="3374994"/>
          </a:xfrm>
          <a:prstGeom prst="rect">
            <a:avLst/>
          </a:prstGeom>
          <a:effectLst>
            <a:glow rad="63500">
              <a:srgbClr val="87CB3D"/>
            </a:glow>
            <a:softEdge rad="152400"/>
          </a:effectLst>
        </p:spPr>
      </p:pic>
      <p:sp>
        <p:nvSpPr>
          <p:cNvPr id="3" name="Rectángulo 2"/>
          <p:cNvSpPr/>
          <p:nvPr/>
        </p:nvSpPr>
        <p:spPr>
          <a:xfrm>
            <a:off x="539552" y="3807911"/>
            <a:ext cx="3276364" cy="2554545"/>
          </a:xfrm>
          <a:prstGeom prst="rect">
            <a:avLst/>
          </a:prstGeom>
          <a:solidFill>
            <a:srgbClr val="FFFFE5"/>
          </a:solidFill>
          <a:effectLst>
            <a:glow rad="63500"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¿Cuándo se cumplió esta profecía?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 </a:t>
            </a:r>
            <a:r>
              <a:rPr lang="es-ES" sz="4000" b="1" kern="0" spc="50" dirty="0" smtClean="0">
                <a:ln w="12700" cmpd="sng">
                  <a:solidFill>
                    <a:srgbClr val="000099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Mateo 17:1-8 </a:t>
            </a:r>
          </a:p>
        </p:txBody>
      </p:sp>
      <p:pic>
        <p:nvPicPr>
          <p:cNvPr id="5" name="Mateo_1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57900" y="5085184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13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05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80" y="1846301"/>
            <a:ext cx="5820640" cy="436548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068041" y="1810576"/>
            <a:ext cx="7007918" cy="4401205"/>
          </a:xfrm>
          <a:prstGeom prst="rect">
            <a:avLst/>
          </a:prstGeom>
          <a:solidFill>
            <a:srgbClr val="BDFFDE"/>
          </a:solidFill>
          <a:ln>
            <a:headEnd/>
            <a:tailEnd/>
          </a:ln>
          <a:effectLst>
            <a:glow rad="63500">
              <a:srgbClr val="00B050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Porque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no os hemos dado a conocer el poder y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venida de nuestro Señor Jesucristo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siguiendo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fábulas artificiosas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 sino como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habiendo visto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con nuestros propios ojos su majestad.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2 Pedro </a:t>
            </a: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1:16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23776" y="532242"/>
            <a:ext cx="7896447" cy="769441"/>
          </a:xfrm>
          <a:prstGeom prst="rect">
            <a:avLst/>
          </a:prstGeom>
          <a:effectLst>
            <a:glow rad="63500">
              <a:srgbClr val="FFE89F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El Testimonio del apóstol Pedro.</a:t>
            </a:r>
            <a:endParaRPr lang="es-ES" sz="4400" b="1" kern="0" spc="5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ea typeface="Calibri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124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190" y="2825346"/>
            <a:ext cx="4901620" cy="3676215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147307" y="2770627"/>
            <a:ext cx="4849386" cy="3785652"/>
          </a:xfrm>
          <a:prstGeom prst="rect">
            <a:avLst/>
          </a:prstGeom>
          <a:solidFill>
            <a:srgbClr val="BDFFDE"/>
          </a:solidFill>
          <a:ln>
            <a:headEnd/>
            <a:tailEnd/>
          </a:ln>
          <a:effectLst>
            <a:glow rad="63500">
              <a:srgbClr val="00B050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Y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nosotros oímos esta voz enviada del cielo, cuando estábamos con él en el monte santo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. </a:t>
            </a:r>
            <a:endParaRPr lang="es-ES" sz="4000" b="1" kern="0" spc="50" dirty="0">
              <a:ln w="9525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2Pedro 1:18 </a:t>
            </a:r>
            <a:endParaRPr lang="es-ES" sz="40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369970" y="260648"/>
            <a:ext cx="4404060" cy="2123658"/>
          </a:xfrm>
          <a:prstGeom prst="rect">
            <a:avLst/>
          </a:prstGeom>
          <a:effectLst>
            <a:glow rad="63500">
              <a:srgbClr val="FFE89F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¿Cuándo vio Pedro la venida de Jesús?</a:t>
            </a:r>
            <a:endParaRPr lang="es-ES" sz="4400" b="1" kern="0" spc="5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ea typeface="Calibri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681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600" y="2500083"/>
            <a:ext cx="4226798" cy="3170099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213736" y="2500083"/>
            <a:ext cx="4716526" cy="3170099"/>
          </a:xfrm>
          <a:prstGeom prst="rect">
            <a:avLst/>
          </a:prstGeom>
          <a:solidFill>
            <a:srgbClr val="F3E7FF"/>
          </a:solidFill>
          <a:ln>
            <a:headEnd/>
            <a:tailEnd/>
          </a:ln>
          <a:effectLst>
            <a:glow rad="63500">
              <a:srgbClr val="7030A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1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Y </a:t>
            </a:r>
            <a:r>
              <a:rPr lang="es-ES" sz="41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he aquí </a:t>
            </a:r>
            <a:r>
              <a:rPr lang="es-ES" sz="41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les aparecieron </a:t>
            </a:r>
            <a:r>
              <a:rPr lang="es-ES" sz="41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Moisés y Elías, hablando con él. </a:t>
            </a:r>
            <a:r>
              <a:rPr lang="es-ES" sz="41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Mateo 17:3,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Marcos 9:4, Lucas 9:30  </a:t>
            </a:r>
            <a:endParaRPr lang="es-ES" sz="36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465767" y="980728"/>
            <a:ext cx="4212466" cy="830997"/>
          </a:xfrm>
          <a:prstGeom prst="rect">
            <a:avLst/>
          </a:prstGeom>
          <a:solidFill>
            <a:srgbClr val="FFFFE5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800" b="1" kern="0" spc="5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Moisés y Elías.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013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939" y="1661377"/>
            <a:ext cx="6410117" cy="4807588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330236" y="1556792"/>
            <a:ext cx="6483525" cy="5016758"/>
          </a:xfrm>
          <a:prstGeom prst="rect">
            <a:avLst/>
          </a:prstGeom>
          <a:solidFill>
            <a:srgbClr val="ECD9FF"/>
          </a:solidFill>
          <a:ln>
            <a:headEnd/>
            <a:tailEnd/>
          </a:ln>
          <a:effectLst>
            <a:glow rad="63500">
              <a:srgbClr val="7030A0"/>
            </a:glow>
            <a:outerShdw blurRad="40000" dist="20000" dir="5400000" rotWithShape="0">
              <a:srgbClr val="000000">
                <a:alpha val="38000"/>
              </a:srgbClr>
            </a:outerShdw>
            <a:softEdge rad="1397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Pero </a:t>
            </a: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cuando el </a:t>
            </a:r>
            <a:r>
              <a:rPr lang="es-ES" sz="4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arcángel </a:t>
            </a:r>
            <a:r>
              <a:rPr lang="es-ES" sz="4000" b="1" kern="0" spc="50" dirty="0" smtClean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Miguel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contendía</a:t>
            </a:r>
            <a:r>
              <a:rPr lang="es-ES" sz="4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con el diablo,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disputando</a:t>
            </a:r>
            <a:r>
              <a:rPr lang="es-ES" sz="4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con él por el cuerpo de </a:t>
            </a:r>
            <a:r>
              <a:rPr lang="es-ES" sz="4000" b="1" kern="0" spc="50" dirty="0" smtClean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Moisés, no </a:t>
            </a:r>
            <a:r>
              <a:rPr lang="es-ES" sz="4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se atrevió a proferir juicio de maldición contra él, sino que dijo: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 Señor te reprenda.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Judas 1:9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348752" y="405948"/>
            <a:ext cx="4446494" cy="769441"/>
          </a:xfrm>
          <a:prstGeom prst="rect">
            <a:avLst/>
          </a:prstGeom>
          <a:effectLst>
            <a:glow rad="63500">
              <a:srgbClr val="C2E49C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¿Por qué Moisés?</a:t>
            </a:r>
            <a:endParaRPr lang="es-ES" sz="4400" b="1" kern="0" spc="5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ea typeface="Calibri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685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655" y="1412776"/>
            <a:ext cx="6216691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16799" y="1340768"/>
            <a:ext cx="6310402" cy="5016758"/>
          </a:xfrm>
          <a:prstGeom prst="rect">
            <a:avLst/>
          </a:prstGeom>
          <a:solidFill>
            <a:srgbClr val="F0E1FF"/>
          </a:solidFill>
          <a:ln>
            <a:headEnd/>
            <a:tailEnd/>
          </a:ln>
          <a:effectLst>
            <a:glow rad="63500">
              <a:srgbClr val="7030A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En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 monte de la transfiguración,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Moisés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atestiguaba la victoria de Cristo sobre el pecado y la muerte.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Representaba a aquellos que saldrán del sepulcro en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resurrección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de los justos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. 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DTG 390 </a:t>
            </a:r>
            <a:endParaRPr lang="es-ES" sz="40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416799" y="332656"/>
            <a:ext cx="6310402" cy="830997"/>
          </a:xfrm>
          <a:prstGeom prst="rect">
            <a:avLst/>
          </a:prstGeom>
          <a:effectLst>
            <a:glow rad="63500">
              <a:srgbClr val="9FFF9F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800" b="1" kern="0" spc="5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El Testimonio White.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348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726791" y="2492896"/>
            <a:ext cx="3690411" cy="2800767"/>
          </a:xfrm>
          <a:prstGeom prst="rect">
            <a:avLst/>
          </a:prstGeom>
          <a:solidFill>
            <a:srgbClr val="ECD9FF"/>
          </a:solidFill>
          <a:ln>
            <a:headEnd/>
            <a:tailEnd/>
          </a:ln>
          <a:effectLst>
            <a:glow rad="63500">
              <a:srgbClr val="7030A0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…y </a:t>
            </a:r>
            <a:r>
              <a:rPr lang="es-ES" sz="44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Elías subió al cielo en un torbellino. </a:t>
            </a:r>
            <a:endParaRPr lang="es-ES" sz="4400" b="1" kern="0" spc="50" dirty="0" smtClean="0">
              <a:ln w="9525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2Reyes </a:t>
            </a:r>
            <a:r>
              <a:rPr lang="es-ES" sz="44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2:11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497267" y="764704"/>
            <a:ext cx="4149458" cy="830997"/>
          </a:xfrm>
          <a:prstGeom prst="rect">
            <a:avLst/>
          </a:prstGeom>
          <a:effectLst>
            <a:glow rad="63500">
              <a:srgbClr val="9BFF9B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800" b="1" kern="0" spc="50" dirty="0" smtClean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¿Por qué Elías?</a:t>
            </a:r>
            <a:endParaRPr lang="es-ES" sz="4800" b="1" kern="0" spc="5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ea typeface="Calibri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460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62" y="1457781"/>
            <a:ext cx="6084676" cy="4435827"/>
          </a:xfrm>
          <a:prstGeom prst="rect">
            <a:avLst/>
          </a:prstGeom>
          <a:effectLst>
            <a:glow rad="63500">
              <a:schemeClr val="bg2">
                <a:lumMod val="25000"/>
              </a:schemeClr>
            </a:glow>
            <a:softEdge rad="152400"/>
          </a:effec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47664" y="1457781"/>
            <a:ext cx="6048672" cy="4401205"/>
          </a:xfrm>
          <a:prstGeom prst="rect">
            <a:avLst/>
          </a:prstGeom>
          <a:solidFill>
            <a:srgbClr val="F0E1FF"/>
          </a:solidFill>
          <a:ln>
            <a:headEnd/>
            <a:tailEnd/>
          </a:ln>
          <a:effectLst>
            <a:glow rad="63500">
              <a:srgbClr val="7030A0"/>
            </a:glow>
            <a:outerShdw blurRad="40000" dist="20000" dir="5400000" rotWithShape="0">
              <a:srgbClr val="000000">
                <a:alpha val="38000"/>
              </a:srgbClr>
            </a:outerShdw>
            <a:softEdge rad="1016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Elías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que había sido trasladado al cielo sin ver la muerte,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representaba a aquellos que estarán viviendo en la tierra cuando venga Cristo por segunda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vez.  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DTG 390</a:t>
            </a:r>
            <a:endParaRPr lang="es-ES" sz="40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38663" y="332656"/>
            <a:ext cx="6066674" cy="830997"/>
          </a:xfrm>
          <a:prstGeom prst="rect">
            <a:avLst/>
          </a:prstGeom>
          <a:effectLst>
            <a:glow rad="63500">
              <a:srgbClr val="B7FFB7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800" b="1" kern="0" spc="5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El Testimonio White.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85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844824"/>
            <a:ext cx="5904656" cy="4428492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331640" y="1844824"/>
            <a:ext cx="6480720" cy="4401205"/>
          </a:xfrm>
          <a:prstGeom prst="rect">
            <a:avLst/>
          </a:prstGeom>
          <a:solidFill>
            <a:srgbClr val="ECD9FF"/>
          </a:solidFill>
          <a:ln>
            <a:headEnd/>
            <a:tailEnd/>
          </a:ln>
          <a:effectLst>
            <a:glow rad="63500">
              <a:srgbClr val="7030A0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Por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fe Enoc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fue traspuesto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para no ver muerte,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y no fue hallado, porque lo traspuso Dios; y antes que fuese traspuesto, tuvo testimonio de haber agradado a Dios.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Hebreos </a:t>
            </a:r>
            <a:r>
              <a:rPr lang="es-ES" sz="4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11:5 </a:t>
            </a:r>
            <a:endParaRPr lang="es-ES" sz="3600" b="1" kern="0" spc="50" dirty="0">
              <a:ln w="952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116632"/>
            <a:ext cx="9144000" cy="129266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900" b="1" kern="0" spc="5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ea typeface="Calibri" pitchFamily="34" charset="0"/>
                <a:cs typeface="Aharoni" pitchFamily="2" charset="-79"/>
              </a:rPr>
              <a:t>La traslación </a:t>
            </a:r>
            <a:r>
              <a:rPr lang="es-ES" sz="3900" b="1" kern="0" spc="50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ea typeface="Calibri" pitchFamily="34" charset="0"/>
                <a:cs typeface="Aharoni" pitchFamily="2" charset="-79"/>
              </a:rPr>
              <a:t>de </a:t>
            </a:r>
            <a:r>
              <a:rPr lang="es-ES" sz="3900" b="1" kern="0" spc="5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ea typeface="Calibri" pitchFamily="34" charset="0"/>
                <a:cs typeface="Aharoni" pitchFamily="2" charset="-79"/>
              </a:rPr>
              <a:t>Enoc también representa la traslación de los justos vivos.</a:t>
            </a:r>
            <a:endParaRPr lang="es-ES" sz="3900" b="1" kern="0" spc="50" dirty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ea typeface="Calibri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446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55576" y="2389530"/>
            <a:ext cx="7704855" cy="3785652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  <a:effectLst>
            <a:glow rad="101600">
              <a:srgbClr val="D9B30F"/>
            </a:glow>
            <a:outerShdw blurRad="40000" dist="23000" dir="5400000" rotWithShape="0">
              <a:srgbClr val="000000">
                <a:alpha val="35000"/>
              </a:srgbClr>
            </a:outerShdw>
            <a:softEdge rad="1016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Así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como Enoc fue trasladado al cielo antes de la destrucción del mundo por el diluvio,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así también los justos vivos serán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trasladados de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tierra antes de la destrucción por el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fuego.        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PP 77</a:t>
            </a:r>
            <a:endParaRPr lang="es-ES" sz="40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429203" y="332656"/>
            <a:ext cx="6264696" cy="1649682"/>
          </a:xfrm>
          <a:prstGeom prst="rect">
            <a:avLst/>
          </a:prstGeom>
          <a:solidFill>
            <a:srgbClr val="FFFF00"/>
          </a:solidFill>
          <a:effectLst>
            <a:glow rad="63500">
              <a:srgbClr val="FFE89F"/>
            </a:glow>
            <a:softEdge rad="215900"/>
          </a:effectLst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CO" sz="4400" b="1" dirty="0">
                <a:ln>
                  <a:solidFill>
                    <a:schemeClr val="tx1"/>
                  </a:solidFill>
                </a:ln>
                <a:ea typeface="Calibri" panose="020F0502020204030204" pitchFamily="34" charset="0"/>
                <a:cs typeface="Times New Roman" panose="02020603050405020304" pitchFamily="18" charset="0"/>
              </a:rPr>
              <a:t>Elías y Enoc representan el mismo grupo.</a:t>
            </a:r>
            <a:endParaRPr lang="es-CO" sz="4400" b="1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26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840446" y="4653136"/>
            <a:ext cx="7319089" cy="1446550"/>
          </a:xfrm>
          <a:prstGeom prst="rect">
            <a:avLst/>
          </a:prstGeom>
          <a:solidFill>
            <a:srgbClr val="BDFFDE"/>
          </a:solidFill>
          <a:ln>
            <a:headEnd/>
            <a:tailEnd/>
          </a:ln>
          <a:effectLst>
            <a:glow rad="63500">
              <a:srgbClr val="00B050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Los muertos resucitados y los vivos transformados.</a:t>
            </a:r>
            <a:endParaRPr lang="es-ES" sz="4800" b="1" kern="0" spc="50" dirty="0">
              <a:ln w="952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979711" y="980728"/>
            <a:ext cx="5040560" cy="2800767"/>
          </a:xfrm>
          <a:prstGeom prst="rect">
            <a:avLst/>
          </a:prstGeom>
          <a:effectLst>
            <a:glow rad="63500">
              <a:srgbClr val="92D05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127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La Biblia revela dos clases de salvos en la Segunda venida del Señor.</a:t>
            </a:r>
            <a:endParaRPr lang="es-ES" sz="4400" b="1" kern="0" spc="50" dirty="0">
              <a:ln w="12700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ea typeface="Calibri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719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054" y="1764649"/>
            <a:ext cx="5991892" cy="4493919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34429" y="1811007"/>
            <a:ext cx="6275143" cy="4401205"/>
          </a:xfrm>
          <a:prstGeom prst="rect">
            <a:avLst/>
          </a:prstGeom>
          <a:solidFill>
            <a:srgbClr val="BDFFDB"/>
          </a:solidFill>
          <a:ln>
            <a:headEnd/>
            <a:tailEnd/>
          </a:ln>
          <a:effectLst>
            <a:glow rad="63500">
              <a:srgbClr val="CCFF33"/>
            </a:glow>
            <a:outerShdw blurRad="40000" dist="23000" dir="5400000" rotWithShape="0">
              <a:srgbClr val="000000">
                <a:alpha val="35000"/>
              </a:srgbClr>
            </a:outerShdw>
            <a:softEdge rad="1524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CC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Porque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CC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 Señor mismo con voz de mando, con voz de arcángel, y con trompeta de Dios, descenderá del cielo; y </a:t>
            </a:r>
            <a:r>
              <a:rPr lang="es-ES" sz="4000" b="1" u="sng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los muertos en Cristo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CC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resucitarán primero. </a:t>
            </a:r>
            <a:endParaRPr lang="es-ES" sz="4000" b="1" kern="0" spc="50" dirty="0" smtClean="0">
              <a:ln w="9525" cmpd="sng">
                <a:solidFill>
                  <a:srgbClr val="0000FF"/>
                </a:solidFill>
                <a:prstDash val="solid"/>
              </a:ln>
              <a:solidFill>
                <a:srgbClr val="0000CC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CC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CC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         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1Tes. 4:16</a:t>
            </a:r>
            <a:endParaRPr lang="es-CO" sz="4000" b="1" kern="0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66818" y="476672"/>
            <a:ext cx="5989470" cy="825291"/>
          </a:xfrm>
          <a:prstGeom prst="rect">
            <a:avLst/>
          </a:prstGeom>
          <a:solidFill>
            <a:srgbClr val="FFFF99"/>
          </a:solidFill>
          <a:effectLst>
            <a:glow rad="63500">
              <a:srgbClr val="FFFF00"/>
            </a:glow>
            <a:softEdge rad="76200"/>
          </a:effectLst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 muertos resucitados.</a:t>
            </a:r>
            <a:endParaRPr lang="es-CO" sz="4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898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954" y="1712664"/>
            <a:ext cx="5956091" cy="4401205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90359" y="1712665"/>
            <a:ext cx="7142385" cy="4401205"/>
          </a:xfrm>
          <a:prstGeom prst="rect">
            <a:avLst/>
          </a:prstGeom>
          <a:solidFill>
            <a:srgbClr val="BDFFDB"/>
          </a:solidFill>
          <a:ln>
            <a:headEnd/>
            <a:tailEnd/>
          </a:ln>
          <a:effectLst>
            <a:glow rad="63500">
              <a:srgbClr val="CCFF33"/>
            </a:glow>
            <a:outerShdw blurRad="40000" dist="23000" dir="5400000" rotWithShape="0">
              <a:srgbClr val="000000">
                <a:alpha val="35000"/>
              </a:srgbClr>
            </a:outerShdw>
            <a:softEdge rad="2159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Luego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CC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nosotros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u="sng" kern="0" spc="50" dirty="0">
                <a:ln w="9525" cmpd="sng">
                  <a:solidFill>
                    <a:srgbClr val="FF1D1D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los que vivimos,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los que hayamos quedado, seremos arrebatados </a:t>
            </a:r>
            <a:r>
              <a:rPr lang="es-ES" sz="4000" b="1" u="sng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juntamente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con ellos en las nubes para recibir al Señor en el aire, y así estaremos siempre con el Señor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.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1Tes. 4:17</a:t>
            </a:r>
            <a:endParaRPr lang="es-CO" sz="4000" b="1" kern="0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57578" y="476672"/>
            <a:ext cx="6028844" cy="825291"/>
          </a:xfrm>
          <a:prstGeom prst="rect">
            <a:avLst/>
          </a:prstGeom>
          <a:solidFill>
            <a:srgbClr val="FFFF99"/>
          </a:solidFill>
          <a:effectLst>
            <a:glow rad="63500">
              <a:srgbClr val="FFFF00"/>
            </a:glow>
            <a:softEdge rad="63500"/>
          </a:effectLst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 vivos transformados.</a:t>
            </a:r>
            <a:endParaRPr lang="es-CO" sz="4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622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03340" y="2364222"/>
            <a:ext cx="8316416" cy="3785652"/>
          </a:xfrm>
          <a:prstGeom prst="rect">
            <a:avLst/>
          </a:prstGeom>
          <a:solidFill>
            <a:srgbClr val="FFDDFF"/>
          </a:solidFill>
          <a:ln>
            <a:headEnd/>
            <a:tailEnd/>
          </a:ln>
          <a:effectLst>
            <a:glow rad="63500">
              <a:srgbClr val="FF0000"/>
            </a:glow>
            <a:outerShdw blurRad="40000" dist="23000" dir="5400000" rotWithShape="0">
              <a:srgbClr val="000000">
                <a:alpha val="35000"/>
              </a:srgbClr>
            </a:outerShdw>
            <a:softEdge rad="889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un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momento, en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un abrir y cerrar de ojos, a la final trompeta; porque se tocará la trompeta, y los </a:t>
            </a:r>
            <a:r>
              <a:rPr lang="es-ES" sz="4000" b="1" u="sng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muertos</a:t>
            </a:r>
            <a:r>
              <a:rPr lang="es-ES" sz="4000" b="1" u="sng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serán resucitados incorruptibles, y </a:t>
            </a:r>
            <a:r>
              <a:rPr lang="es-ES" sz="4000" b="1" u="sng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nosotros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0000CC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seremos transformados.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               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1Cor. </a:t>
            </a: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15:52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396599" y="404664"/>
            <a:ext cx="6278796" cy="1446550"/>
          </a:xfrm>
          <a:prstGeom prst="rect">
            <a:avLst/>
          </a:prstGeom>
          <a:solidFill>
            <a:srgbClr val="FFFF99"/>
          </a:solidFill>
          <a:effectLst>
            <a:glow rad="63500">
              <a:srgbClr val="FFFF00"/>
            </a:glow>
            <a:outerShdw blurRad="40000" dist="23000" dir="5400000" rotWithShape="0">
              <a:srgbClr val="000000">
                <a:alpha val="35000"/>
              </a:srgbClr>
            </a:outerShdw>
            <a:softEdge rad="1524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 muertos resucitados y</a:t>
            </a:r>
          </a:p>
          <a:p>
            <a:pPr>
              <a:spcAft>
                <a:spcPts val="0"/>
              </a:spcAft>
            </a:pPr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 vivos transformados.</a:t>
            </a:r>
            <a:endParaRPr lang="es-CO" sz="4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591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179516" y="2565485"/>
            <a:ext cx="6784968" cy="3477875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  <a:effectLst>
            <a:glow rad="63500">
              <a:srgbClr val="009242"/>
            </a:glow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…quien </a:t>
            </a:r>
            <a:r>
              <a:rPr lang="es-ES" sz="44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murió por nosotros para que ya sea que </a:t>
            </a:r>
            <a:r>
              <a:rPr lang="es-ES" sz="4400" b="1" u="sng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velemos</a:t>
            </a:r>
            <a:r>
              <a:rPr lang="es-ES" sz="44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 o que </a:t>
            </a:r>
            <a:r>
              <a:rPr lang="es-ES" sz="4400" b="1" u="sng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durmamos</a:t>
            </a:r>
            <a:r>
              <a:rPr lang="es-ES" sz="44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</a:t>
            </a:r>
            <a:r>
              <a:rPr lang="es-ES" sz="44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vivamos juntamente con él</a:t>
            </a:r>
            <a:r>
              <a:rPr lang="es-ES" sz="44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.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4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              </a:t>
            </a:r>
            <a:r>
              <a:rPr lang="es-ES" sz="44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1Tes. </a:t>
            </a:r>
            <a:r>
              <a:rPr lang="es-ES" sz="44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5:10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439320" y="548680"/>
            <a:ext cx="6265361" cy="1446550"/>
          </a:xfrm>
          <a:prstGeom prst="rect">
            <a:avLst/>
          </a:prstGeom>
          <a:solidFill>
            <a:srgbClr val="FFFF99"/>
          </a:solidFill>
          <a:effectLst>
            <a:glow rad="63500">
              <a:srgbClr val="FFFF00"/>
            </a:glow>
            <a:outerShdw blurRad="40000" dist="23000" dir="5400000" rotWithShape="0">
              <a:srgbClr val="000000">
                <a:alpha val="35000"/>
              </a:srgbClr>
            </a:outerShdw>
            <a:softEdge rad="1524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s-CO" sz="4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 </a:t>
            </a:r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muertos resucitados y</a:t>
            </a:r>
          </a:p>
          <a:p>
            <a:pPr lvl="0"/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 vivos transformados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CO" sz="4400" b="1" kern="0" dirty="0">
              <a:ln w="1270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048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721" y="2335625"/>
            <a:ext cx="5028558" cy="3771419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95537" y="2321393"/>
            <a:ext cx="8064895" cy="3785652"/>
          </a:xfrm>
          <a:prstGeom prst="rect">
            <a:avLst/>
          </a:prstGeom>
          <a:solidFill>
            <a:srgbClr val="C1F3FF"/>
          </a:solidFill>
          <a:ln>
            <a:headEnd/>
            <a:tailEnd/>
          </a:ln>
          <a:effectLst>
            <a:glow rad="63500">
              <a:srgbClr val="000099"/>
            </a:glow>
            <a:outerShdw blurRad="40000" dist="23000" dir="5400000" rotWithShape="0">
              <a:srgbClr val="000000">
                <a:alpha val="35000"/>
              </a:srgbClr>
            </a:outerShdw>
            <a:softEdge rad="889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Todos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estos… no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recibieron </a:t>
            </a:r>
            <a:endParaRPr lang="es-ES" sz="4000" b="1" kern="0" spc="50" dirty="0" smtClean="0">
              <a:ln w="9525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lo prometido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;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proveyendo Dios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alguna cosa mejor para </a:t>
            </a:r>
            <a:r>
              <a:rPr lang="es-ES" sz="4000" b="1" u="sng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nosotros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 para que no fuesen </a:t>
            </a:r>
            <a:r>
              <a:rPr lang="es-ES" sz="4000" b="1" u="sng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ellos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perfeccionados aparte de </a:t>
            </a:r>
            <a:r>
              <a:rPr lang="es-ES" sz="4000" b="1" u="sng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nosotros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.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        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Hebreos 11:39,40 </a:t>
            </a:r>
            <a:endParaRPr lang="es-ES" sz="40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433256" y="476672"/>
            <a:ext cx="6277489" cy="1446550"/>
          </a:xfrm>
          <a:prstGeom prst="rect">
            <a:avLst/>
          </a:prstGeom>
          <a:solidFill>
            <a:srgbClr val="FFFF99"/>
          </a:solidFill>
          <a:effectLst>
            <a:glow rad="63500">
              <a:srgbClr val="FFFF00"/>
            </a:glow>
            <a:softEdge rad="215900"/>
          </a:effectLst>
        </p:spPr>
        <p:txBody>
          <a:bodyPr wrap="square">
            <a:spAutoFit/>
          </a:bodyPr>
          <a:lstStyle/>
          <a:p>
            <a:pPr lvl="0"/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 muertos resucitados y</a:t>
            </a:r>
          </a:p>
          <a:p>
            <a:pPr lvl="0"/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 vivos transformados.</a:t>
            </a:r>
            <a:endParaRPr lang="es-CO" sz="4400" b="1" kern="0" dirty="0">
              <a:ln w="1270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256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151745" y="2852936"/>
            <a:ext cx="6840509" cy="2554545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  <a:effectLst>
            <a:glow rad="63500">
              <a:srgbClr val="D9B30F"/>
            </a:glow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Y </a:t>
            </a:r>
            <a:r>
              <a:rPr lang="es-ES" sz="4000" b="1" kern="0" spc="50" dirty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oí el número de </a:t>
            </a:r>
            <a:r>
              <a:rPr lang="es-ES" sz="4000" b="1" kern="0" spc="50" dirty="0" smtClean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los sellados</a:t>
            </a:r>
            <a:r>
              <a:rPr lang="es-ES" sz="4000" b="1" kern="0" spc="50" dirty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: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ciento cuarenta y cuatro mil sellados </a:t>
            </a:r>
            <a:r>
              <a:rPr lang="es-ES" sz="4000" b="1" kern="0" spc="50" dirty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de todas las tribus de los hijos de Israel.  </a:t>
            </a:r>
            <a:r>
              <a:rPr lang="es-ES" sz="4000" b="1" kern="0" spc="50" dirty="0" smtClean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Apoc. </a:t>
            </a: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7:4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562016" y="692696"/>
            <a:ext cx="6019968" cy="871008"/>
          </a:xfrm>
          <a:prstGeom prst="rect">
            <a:avLst/>
          </a:prstGeom>
          <a:solidFill>
            <a:srgbClr val="FFFF99"/>
          </a:solidFill>
          <a:effectLst>
            <a:glow rad="63500">
              <a:srgbClr val="B7FFB7"/>
            </a:glow>
            <a:softEdge rad="177800"/>
          </a:effectLst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 vivos transformados.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863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77589" y="1338106"/>
            <a:ext cx="7188823" cy="5078313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  <a:effectLst>
            <a:glow rad="63500">
              <a:srgbClr val="D9B30F"/>
            </a:glow>
            <a:outerShdw blurRad="40000" dist="23000" dir="5400000" rotWithShape="0">
              <a:srgbClr val="000000">
                <a:alpha val="35000"/>
              </a:srgbClr>
            </a:outerShdw>
            <a:softEdge rad="1524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Ninguno sino los ciento cuarenta y cuatro mil pueden aprender aquel cántico…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Habiendo sido trasladados de la tierra, de entre los vivos</a:t>
            </a:r>
            <a:r>
              <a:rPr lang="es-ES" sz="4000" b="1" kern="0" spc="50" dirty="0" smtClean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 son contados por “primicias para Dios y para el Cordero”.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Conflicto de los Siglos 707</a:t>
            </a:r>
            <a:endParaRPr lang="es-ES" sz="40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19986" y="361101"/>
            <a:ext cx="6083132" cy="707886"/>
          </a:xfrm>
          <a:prstGeom prst="rect">
            <a:avLst/>
          </a:prstGeom>
          <a:solidFill>
            <a:srgbClr val="FFFF00"/>
          </a:solidFill>
          <a:effectLst>
            <a:glow rad="63500">
              <a:srgbClr val="FFFF00"/>
            </a:glow>
            <a:softEdge rad="215900"/>
          </a:effectLst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000" b="1" kern="0" dirty="0" smtClean="0">
                <a:ln w="12700">
                  <a:solidFill>
                    <a:srgbClr val="460046"/>
                  </a:solidFill>
                  <a:prstDash val="solid"/>
                </a:ln>
                <a:solidFill>
                  <a:srgbClr val="320032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Aharoni" pitchFamily="2" charset="-79"/>
              </a:rPr>
              <a:t>El Testimonio White</a:t>
            </a:r>
            <a:endParaRPr lang="es-CO" sz="4000" b="1" kern="0" dirty="0">
              <a:ln w="12700">
                <a:solidFill>
                  <a:srgbClr val="460046"/>
                </a:solidFill>
                <a:prstDash val="solid"/>
              </a:ln>
              <a:solidFill>
                <a:srgbClr val="320032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53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72" y="0"/>
            <a:ext cx="9217871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852887" y="2629771"/>
            <a:ext cx="7438226" cy="1938992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  <a:effectLst>
            <a:glow rad="63500">
              <a:srgbClr val="D9B30F"/>
            </a:glow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Después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de esto miré, y he aquí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una gran multitud</a:t>
            </a:r>
            <a:r>
              <a:rPr lang="es-ES" sz="4000" b="1" kern="0" spc="50" dirty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 la cual nadie podía </a:t>
            </a:r>
            <a:r>
              <a:rPr lang="es-ES" sz="4000" b="1" kern="0" spc="50" dirty="0" smtClean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contar. 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Apocalipsis 7:9 </a:t>
            </a:r>
            <a:endParaRPr lang="es-ES" sz="40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42314" y="807055"/>
            <a:ext cx="6059373" cy="825291"/>
          </a:xfrm>
          <a:prstGeom prst="rect">
            <a:avLst/>
          </a:prstGeom>
          <a:solidFill>
            <a:srgbClr val="FFFF99"/>
          </a:solidFill>
          <a:effectLst>
            <a:glow rad="63500">
              <a:srgbClr val="FFFF00"/>
            </a:glow>
            <a:softEdge rad="152400"/>
          </a:effectLst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 muertos resucitados.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756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95536" y="1646255"/>
            <a:ext cx="8352928" cy="4401205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  <a:effectLst>
            <a:glow rad="63500">
              <a:srgbClr val="D9B30F"/>
            </a:glow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En todo tiempo, los elegidos del Señor… Los herederos de Dios han venido de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buhardillas…</a:t>
            </a:r>
            <a:r>
              <a:rPr lang="es-ES" sz="4000" b="1" kern="0" spc="50" dirty="0" smtClean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Millones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bajaron a la tumba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cargados de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infamia… Mientras </a:t>
            </a:r>
            <a:r>
              <a:rPr lang="es-ES" sz="4000" b="1" u="sng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agitan las palmas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 dejan oír un canto de alabanza…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(Apoc.7:</a:t>
            </a:r>
            <a:r>
              <a:rPr lang="es-ES" sz="4000" b="1" u="sng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10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,12).      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CS 707,708       </a:t>
            </a:r>
            <a:endParaRPr lang="es-ES" sz="40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633220" y="269130"/>
            <a:ext cx="5856659" cy="707886"/>
          </a:xfrm>
          <a:prstGeom prst="rect">
            <a:avLst/>
          </a:prstGeom>
          <a:solidFill>
            <a:srgbClr val="000036"/>
          </a:solidFill>
          <a:effectLst>
            <a:glow rad="63500">
              <a:srgbClr val="002060"/>
            </a:glow>
            <a:softEdge rad="215900"/>
          </a:effectLst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000" b="1" kern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Aharoni" pitchFamily="2" charset="-79"/>
              </a:rPr>
              <a:t>El Testimonio White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463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29245" y="1504530"/>
            <a:ext cx="8085511" cy="44012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Moisés </a:t>
            </a:r>
            <a:r>
              <a:rPr lang="es-ES" sz="4000" b="1" kern="0" spc="5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representa </a:t>
            </a:r>
            <a:r>
              <a:rPr lang="es-ES" sz="4000" b="1" kern="0" spc="5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ley 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4000" b="1" kern="0" spc="5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y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Elías a los profetas.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Elías y Moisés vinieron a saludar a Jesús y a aprobarlo como Mesías.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Orígenes: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Las vestiduras de luz representan los discursos y los escritos evangélicos.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525620" y="429100"/>
            <a:ext cx="6092758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s-CO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Otras interpretaciones.</a:t>
            </a:r>
            <a:endParaRPr lang="es-CO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716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23070" y="305068"/>
            <a:ext cx="8676964" cy="62478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San Juan Crisóstomo: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Elías y Moisés vinieron para mostrar la inocencia de Jesús y que él tiene poder sobre la vida y la muerte.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San Hilario: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 reino de Cristo está entre la ley y los profetas.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San jerónimo: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Aumentar la fe de los apóstoles al traer a Moisés de los muertos y a Elías del lugar a donde se lo llevó.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872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" y="920621"/>
            <a:ext cx="9143999" cy="50167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Víctor </a:t>
            </a:r>
            <a:r>
              <a:rPr lang="es-ES" sz="4000" b="1" kern="0" spc="50" dirty="0" err="1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Tasho</a:t>
            </a: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err="1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H</a:t>
            </a:r>
            <a:r>
              <a:rPr lang="es-ES" sz="4000" b="1" kern="0" spc="50" dirty="0" err="1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outeff</a:t>
            </a: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Cuatro grupos de salvos representados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por </a:t>
            </a:r>
            <a:r>
              <a:rPr lang="es-ES" sz="4000" b="1" kern="0" spc="50" dirty="0" smtClean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Moisés,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Elías, Abel y Enoc.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Santo Tomás: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Dios hizo que el alma de Moisés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saliera del limbo y trajo a Elías del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paraíso terrenal donde lo conserva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vivo hasta el fin del mundo.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505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439653" y="1196752"/>
            <a:ext cx="6264695" cy="4154984"/>
          </a:xfrm>
          <a:prstGeom prst="rect">
            <a:avLst/>
          </a:prstGeom>
          <a:effectLst>
            <a:glow rad="63500">
              <a:srgbClr val="92D05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127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Aunque Moisés escribió la ley y Elías fue un profeta, esos no son los motivos por los que aparecen en la transfiguración.</a:t>
            </a:r>
            <a:endParaRPr lang="es-ES" sz="4400" b="1" kern="0" spc="50" dirty="0">
              <a:ln w="12700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ea typeface="Calibri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236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719572" y="4656129"/>
            <a:ext cx="7704856" cy="1938992"/>
          </a:xfrm>
          <a:prstGeom prst="rect">
            <a:avLst/>
          </a:prstGeom>
          <a:solidFill>
            <a:srgbClr val="FFFFD5"/>
          </a:solidFill>
          <a:effectLst>
            <a:glow rad="63500">
              <a:srgbClr val="FFC000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4000" b="1" dirty="0" smtClean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Entonces ¿En </a:t>
            </a:r>
            <a:r>
              <a:rPr lang="es-CO" sz="4000" b="1" dirty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qué contexto se habla de los </a:t>
            </a:r>
            <a:r>
              <a:rPr lang="es-CO" sz="4000" b="1" dirty="0" smtClean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Salvos </a:t>
            </a:r>
            <a:r>
              <a:rPr lang="es-CO" sz="4000" b="1" dirty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en la página 723 del </a:t>
            </a:r>
            <a:r>
              <a:rPr lang="es-CO" sz="4000" b="1" dirty="0" smtClean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libro El </a:t>
            </a:r>
            <a:r>
              <a:rPr lang="es-CO" sz="4000" b="1" dirty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Conflicto de los Siglos?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27</a:t>
            </a:fld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1565666" y="230717"/>
            <a:ext cx="6012668" cy="2554545"/>
          </a:xfrm>
          <a:prstGeom prst="rect">
            <a:avLst/>
          </a:prstGeom>
          <a:effectLst>
            <a:glow rad="63500">
              <a:srgbClr val="85EDC3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40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En sus escritos Elena White </a:t>
            </a:r>
          </a:p>
          <a:p>
            <a:r>
              <a:rPr lang="es-CO" sz="40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se refiere a dos grupos: </a:t>
            </a:r>
          </a:p>
          <a:p>
            <a:r>
              <a:rPr lang="es-CO" sz="40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Los muertos resucitados y </a:t>
            </a:r>
          </a:p>
          <a:p>
            <a:r>
              <a:rPr lang="es-CO" sz="40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los vivos transformados. </a:t>
            </a:r>
            <a:endParaRPr lang="es-CO" sz="1600" dirty="0">
              <a:ln>
                <a:solidFill>
                  <a:srgbClr val="FF1D1D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513100" y="3058976"/>
            <a:ext cx="6117800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CO" sz="4000" b="1" dirty="0">
                <a:ln>
                  <a:solidFill>
                    <a:srgbClr val="FF1D1D"/>
                  </a:solidFill>
                </a:ln>
                <a:solidFill>
                  <a:srgbClr val="FF0000"/>
                </a:solidFill>
              </a:rPr>
              <a:t>Representados </a:t>
            </a:r>
            <a:r>
              <a:rPr lang="es-CO" sz="4000" b="1" dirty="0" smtClean="0">
                <a:ln>
                  <a:solidFill>
                    <a:srgbClr val="FF1D1D"/>
                  </a:solidFill>
                </a:ln>
                <a:solidFill>
                  <a:srgbClr val="FF0000"/>
                </a:solidFill>
              </a:rPr>
              <a:t>por</a:t>
            </a:r>
            <a:r>
              <a:rPr lang="es-CO" sz="4000" b="1" dirty="0">
                <a:ln>
                  <a:solidFill>
                    <a:srgbClr val="FF1D1D"/>
                  </a:solidFill>
                </a:ln>
                <a:solidFill>
                  <a:srgbClr val="FF0000"/>
                </a:solidFill>
              </a:rPr>
              <a:t> Moisés</a:t>
            </a:r>
            <a:r>
              <a:rPr lang="es-CO" sz="4000" b="1" dirty="0" smtClean="0">
                <a:ln>
                  <a:solidFill>
                    <a:srgbClr val="FF1D1D"/>
                  </a:solidFill>
                </a:ln>
                <a:solidFill>
                  <a:srgbClr val="FF0000"/>
                </a:solidFill>
              </a:rPr>
              <a:t> y </a:t>
            </a:r>
            <a:r>
              <a:rPr lang="es-CO" sz="4000" b="1" dirty="0">
                <a:ln>
                  <a:solidFill>
                    <a:srgbClr val="FF1D1D"/>
                  </a:solidFill>
                </a:ln>
                <a:solidFill>
                  <a:srgbClr val="FF0000"/>
                </a:solidFill>
              </a:rPr>
              <a:t>Elías </a:t>
            </a:r>
            <a:r>
              <a:rPr lang="es-CO" sz="4000" b="1" dirty="0" smtClean="0">
                <a:ln>
                  <a:solidFill>
                    <a:srgbClr val="FF1D1D"/>
                  </a:solidFill>
                </a:ln>
                <a:solidFill>
                  <a:srgbClr val="FF0000"/>
                </a:solidFill>
              </a:rPr>
              <a:t>en </a:t>
            </a:r>
            <a:r>
              <a:rPr lang="es-CO" sz="4000" b="1" dirty="0">
                <a:ln>
                  <a:solidFill>
                    <a:srgbClr val="FF1D1D"/>
                  </a:solidFill>
                </a:ln>
                <a:solidFill>
                  <a:srgbClr val="FF0000"/>
                </a:solidFill>
              </a:rPr>
              <a:t>la Trasfiguración.</a:t>
            </a:r>
            <a:endParaRPr lang="es-CO" sz="1600" dirty="0">
              <a:ln>
                <a:solidFill>
                  <a:srgbClr val="FF1D1D"/>
                </a:solidFill>
              </a:ln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975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  <a:solidFill>
            <a:srgbClr val="FEFDE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Inmediatos </a:t>
            </a:r>
            <a:r>
              <a:rPr lang="es-ES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trono se encuentran los </a:t>
            </a:r>
            <a:r>
              <a:rPr lang="es-ES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fueron alguna vez celosos en la causa de Satanás, pero que, cual tizones arrancados del fuego, siguieron luego a su Salvador con profunda e intensa </a:t>
            </a:r>
            <a:r>
              <a:rPr lang="es-ES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devoción. </a:t>
            </a:r>
          </a:p>
          <a:p>
            <a:pPr lvl="0"/>
            <a:r>
              <a:rPr lang="es-ES" sz="32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Vienen </a:t>
            </a:r>
            <a:r>
              <a:rPr lang="es-ES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después los que perfeccionaron su carácter cristiano en medio de la mentira y de la incredulidad, los que honraron la ley de Dios cuando el mundo cristiano la declaró abolida, </a:t>
            </a:r>
          </a:p>
          <a:p>
            <a:pPr lvl="0"/>
            <a:r>
              <a:rPr lang="es-ES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millones de todas las edades que fueron martirizados por su fe. </a:t>
            </a:r>
            <a:endParaRPr lang="es-ES" sz="32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32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más allá está la “grande muchedumbre, que nadie podía contar”.         </a:t>
            </a:r>
            <a:r>
              <a:rPr lang="es-ES" sz="3200" b="1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 723</a:t>
            </a:r>
            <a:endParaRPr lang="es-CO" sz="32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4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7504" y="303895"/>
            <a:ext cx="8928992" cy="769441"/>
          </a:xfrm>
          <a:prstGeom prst="rect">
            <a:avLst/>
          </a:prstGeom>
          <a:solidFill>
            <a:srgbClr val="FFFFB7"/>
          </a:solidFill>
        </p:spPr>
        <p:txBody>
          <a:bodyPr wrap="square">
            <a:spAutoFit/>
          </a:bodyPr>
          <a:lstStyle/>
          <a:p>
            <a:pPr algn="ctr"/>
            <a:r>
              <a:rPr lang="es-CO" sz="4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¿Clasificación o descripción?</a:t>
            </a:r>
            <a:endParaRPr lang="es-CO" sz="4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69622" y="1342860"/>
            <a:ext cx="6804756" cy="1938992"/>
          </a:xfrm>
          <a:prstGeom prst="rect">
            <a:avLst/>
          </a:prstGeom>
          <a:solidFill>
            <a:srgbClr val="FFFFD5"/>
          </a:solidFill>
          <a:effectLst>
            <a:glow rad="63500">
              <a:srgbClr val="FFC000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En este texto </a:t>
            </a:r>
            <a:r>
              <a:rPr lang="es-ES" sz="4000" b="1" kern="0" spc="50" dirty="0" smtClean="0">
                <a:ln w="9525" cmpd="sng">
                  <a:solidFill>
                    <a:srgbClr val="FF1D1D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no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se establecen ni se revelan clases, o categorías de salvos.</a:t>
            </a:r>
            <a:endParaRPr lang="es-ES" sz="4000" b="1" kern="0" spc="50" dirty="0" smtClean="0">
              <a:ln w="9525" cmpd="sng">
                <a:solidFill>
                  <a:srgbClr val="0000FF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cs typeface="Aharoni" pitchFamily="2" charset="-79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29</a:t>
            </a:fld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1277634" y="3538670"/>
            <a:ext cx="6588732" cy="3170099"/>
          </a:xfrm>
          <a:prstGeom prst="rect">
            <a:avLst/>
          </a:prstGeom>
          <a:effectLst>
            <a:glow rad="63500">
              <a:srgbClr val="FFC000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ln>
                  <a:solidFill>
                    <a:srgbClr val="460046"/>
                  </a:solidFill>
                </a:ln>
                <a:solidFill>
                  <a:srgbClr val="460046"/>
                </a:solidFill>
              </a:rPr>
              <a:t>La autora está describiendo a los redimidos alrededor del trono después de los mil años de Apocalipsis 20, </a:t>
            </a:r>
            <a:r>
              <a:rPr lang="es-ES" sz="4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no en la Segunda Venida.</a:t>
            </a:r>
            <a:endParaRPr lang="es-ES" sz="40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026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839132" y="266970"/>
            <a:ext cx="7416824" cy="769441"/>
          </a:xfrm>
          <a:prstGeom prst="rect">
            <a:avLst/>
          </a:prstGeom>
          <a:solidFill>
            <a:srgbClr val="FFFFB7"/>
          </a:solidFill>
        </p:spPr>
        <p:txBody>
          <a:bodyPr wrap="square">
            <a:spAutoFit/>
          </a:bodyPr>
          <a:lstStyle/>
          <a:p>
            <a:pPr algn="ctr"/>
            <a:r>
              <a:rPr lang="es-CO" sz="4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¿Por qué dos clases de salvos?</a:t>
            </a:r>
            <a:endParaRPr lang="es-CO" sz="4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06996" y="1154551"/>
            <a:ext cx="7730008" cy="1323439"/>
          </a:xfrm>
          <a:prstGeom prst="rect">
            <a:avLst/>
          </a:prstGeom>
          <a:solidFill>
            <a:srgbClr val="FFFFD5"/>
          </a:solidFill>
          <a:effectLst>
            <a:glow rad="63500">
              <a:srgbClr val="FFFF85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DE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Porque los siervos de Dios, unos están muertos y otros están vivos. </a:t>
            </a:r>
            <a:endParaRPr lang="es-ES" sz="4000" b="1" kern="0" spc="50" dirty="0" smtClean="0">
              <a:ln w="952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cs typeface="Aharoni" pitchFamily="2" charset="-79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30</a:t>
            </a:fld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706996" y="4621829"/>
            <a:ext cx="7730008" cy="1938992"/>
          </a:xfrm>
          <a:prstGeom prst="rect">
            <a:avLst/>
          </a:prstGeom>
          <a:effectLst>
            <a:glow rad="63500">
              <a:srgbClr val="58EAA4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ln>
                  <a:solidFill>
                    <a:srgbClr val="FF1D1D"/>
                  </a:solidFill>
                </a:ln>
                <a:solidFill>
                  <a:srgbClr val="FF0000"/>
                </a:solidFill>
              </a:rPr>
              <a:t>Luego Jesús los </a:t>
            </a:r>
            <a:r>
              <a:rPr lang="es-ES" sz="4000" b="1" u="sng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juntará</a:t>
            </a:r>
            <a:r>
              <a:rPr lang="es-ES" sz="4000" b="1" dirty="0" smtClean="0">
                <a:ln>
                  <a:solidFill>
                    <a:srgbClr val="FF1D1D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s-ES" sz="4000" b="1" dirty="0" smtClean="0">
                <a:ln>
                  <a:solidFill>
                    <a:srgbClr val="FF1D1D"/>
                  </a:solidFill>
                </a:ln>
                <a:solidFill>
                  <a:srgbClr val="FF0000"/>
                </a:solidFill>
              </a:rPr>
              <a:t>en un solo grupo y los llevará al cielo.                </a:t>
            </a:r>
            <a:r>
              <a:rPr lang="es-ES" sz="4000" b="1" dirty="0" smtClean="0">
                <a:ln>
                  <a:solidFill>
                    <a:srgbClr val="460046"/>
                  </a:solidFill>
                </a:ln>
                <a:solidFill>
                  <a:schemeClr val="tx1"/>
                </a:solidFill>
              </a:rPr>
              <a:t>Ver 1 Tesalonicenses. 4:17 </a:t>
            </a:r>
            <a:endParaRPr lang="es-ES" sz="4400" b="1" dirty="0">
              <a:ln>
                <a:solidFill>
                  <a:srgbClr val="46004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06996" y="2580413"/>
            <a:ext cx="7730008" cy="1938992"/>
          </a:xfrm>
          <a:prstGeom prst="rect">
            <a:avLst/>
          </a:prstGeom>
          <a:effectLst>
            <a:glow rad="63500">
              <a:srgbClr val="2CA8E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4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Cuando Cristo venga los muertos serán resucitados y los vivos transformados.</a:t>
            </a:r>
            <a:r>
              <a:rPr lang="es-ES" sz="4000" b="1" kern="0" spc="50" dirty="0">
                <a:ln w="9525" cmpd="sng">
                  <a:solidFill>
                    <a:srgbClr val="0000DE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</a:t>
            </a:r>
            <a:endParaRPr lang="es-CO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463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>
            <p:custDataLst>
              <p:tags r:id="rId2"/>
            </p:custDataLst>
          </p:nvPr>
        </p:nvSpPr>
        <p:spPr>
          <a:xfrm>
            <a:off x="2548973" y="1103915"/>
            <a:ext cx="3031139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endParaRPr lang="es-ES" dirty="0">
              <a:solidFill>
                <a:prstClr val="black"/>
              </a:solidFill>
              <a:latin typeface="Arial Black" pitchFamily="34" charset="0"/>
              <a:ea typeface="Calibri"/>
            </a:endParaRPr>
          </a:p>
        </p:txBody>
      </p:sp>
      <p:sp>
        <p:nvSpPr>
          <p:cNvPr id="6" name="5 Rectángulo"/>
          <p:cNvSpPr/>
          <p:nvPr>
            <p:custDataLst>
              <p:tags r:id="rId3"/>
            </p:custDataLst>
          </p:nvPr>
        </p:nvSpPr>
        <p:spPr>
          <a:xfrm>
            <a:off x="1297216" y="1769874"/>
            <a:ext cx="3328790" cy="3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endParaRPr lang="es-ES" sz="1500" dirty="0">
              <a:solidFill>
                <a:srgbClr val="000000"/>
              </a:solidFill>
              <a:latin typeface="Arial Black"/>
              <a:ea typeface="Calibri"/>
            </a:endParaRPr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1AAE-3AC2-4380-9960-8354055D943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316" y="1309356"/>
            <a:ext cx="3650744" cy="45201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ángulo 6"/>
          <p:cNvSpPr/>
          <p:nvPr/>
        </p:nvSpPr>
        <p:spPr>
          <a:xfrm>
            <a:off x="1933480" y="1351508"/>
            <a:ext cx="5277040" cy="41549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4400" b="1" dirty="0" smtClean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La Transfiguración es una representación en miniatura de la Segunda Venida de Jesús en su reino con poder.</a:t>
            </a:r>
            <a:endParaRPr lang="es-CO" sz="2000" dirty="0">
              <a:ln w="9525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11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75953"/>
            <a:ext cx="3312368" cy="257767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286000" y="3105835"/>
            <a:ext cx="2069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dirty="0">
              <a:latin typeface="Arial Black" panose="020B0A040201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565715" y="3168723"/>
            <a:ext cx="6048672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ln>
                  <a:solidFill>
                    <a:sysClr val="windowText" lastClr="000000"/>
                  </a:solidFill>
                </a:ln>
                <a:cs typeface="Arial" panose="020B0604020202020204" pitchFamily="34" charset="0"/>
              </a:rPr>
              <a:t>No se deben usar textos</a:t>
            </a:r>
          </a:p>
          <a:p>
            <a:pPr algn="ctr"/>
            <a:r>
              <a:rPr lang="es-CO" sz="4000" b="1" dirty="0" smtClean="0">
                <a:ln>
                  <a:solidFill>
                    <a:sysClr val="windowText" lastClr="000000"/>
                  </a:solidFill>
                </a:ln>
                <a:cs typeface="Arial" panose="020B0604020202020204" pitchFamily="34" charset="0"/>
              </a:rPr>
              <a:t> White fuera de contexto.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57604" y="375953"/>
            <a:ext cx="4032447" cy="25545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4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Después del milenio no hay justos muertos, todos están vivos. </a:t>
            </a:r>
            <a:endParaRPr lang="es-CO" sz="40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565715" y="4723866"/>
            <a:ext cx="6048672" cy="1938992"/>
          </a:xfrm>
          <a:prstGeom prst="rect">
            <a:avLst/>
          </a:prstGeom>
          <a:solidFill>
            <a:srgbClr val="FFFF85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No hay base bíblica ni en </a:t>
            </a:r>
          </a:p>
          <a:p>
            <a:pPr lvl="0" algn="ctr"/>
            <a:r>
              <a:rPr lang="es-CO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los escritos White para </a:t>
            </a:r>
          </a:p>
          <a:p>
            <a:pPr lvl="0" algn="ctr"/>
            <a:r>
              <a:rPr lang="es-CO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la siguiente interpretación.</a:t>
            </a:r>
          </a:p>
        </p:txBody>
      </p:sp>
    </p:spTree>
    <p:extLst>
      <p:ext uri="{BB962C8B-B14F-4D97-AF65-F5344CB8AC3E}">
        <p14:creationId xmlns:p14="http://schemas.microsoft.com/office/powerpoint/2010/main" val="275052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86000" y="3105835"/>
            <a:ext cx="2069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dirty="0">
              <a:latin typeface="Arial Black" panose="020B0A040201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9162186" cy="2554545"/>
          </a:xfrm>
          <a:prstGeom prst="rect">
            <a:avLst/>
          </a:prstGeom>
          <a:solidFill>
            <a:srgbClr val="FFD9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sz="31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31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MOISÉS</a:t>
            </a:r>
            <a:r>
              <a:rPr lang="es-ES" sz="31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 </a:t>
            </a:r>
            <a:r>
              <a:rPr lang="es-ES" sz="31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Inmediatos al trono se encuentran los </a:t>
            </a:r>
            <a:r>
              <a:rPr lang="es-ES" sz="31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fueron alguna vez celosos en la causa de Satanás, pero que, cual tizones arrancados del fuego, siguieron luego a su Salvador con profunda e intensa </a:t>
            </a:r>
            <a:r>
              <a:rPr lang="es-ES" sz="31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devoción. </a:t>
            </a:r>
            <a:r>
              <a:rPr lang="es-ES" sz="31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s-ES" sz="31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(muertos)</a:t>
            </a:r>
            <a:endParaRPr lang="es-ES" sz="31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5854508"/>
            <a:ext cx="9180107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sz="31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(ENOC)      </a:t>
            </a:r>
            <a:r>
              <a:rPr lang="es-ES" sz="31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más allá está la “grande multitud”, que nadie podía contar.   </a:t>
            </a:r>
            <a:r>
              <a:rPr lang="es-ES" sz="3100" b="1" dirty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(vivos)</a:t>
            </a:r>
            <a:endParaRPr lang="es-CO" sz="31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1" y="4872340"/>
            <a:ext cx="9180107" cy="1077218"/>
          </a:xfrm>
          <a:prstGeom prst="rect">
            <a:avLst/>
          </a:prstGeom>
          <a:solidFill>
            <a:srgbClr val="FFD9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sz="3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31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ABEL)       </a:t>
            </a:r>
            <a:r>
              <a:rPr lang="es-ES" sz="31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los millones de todas las edades que fueron martirizados por su fe.  </a:t>
            </a:r>
            <a:r>
              <a:rPr lang="es-ES" sz="31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(muertos)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-36370" y="2412844"/>
            <a:ext cx="9216476" cy="25545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sz="31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(ELÍAS)       </a:t>
            </a:r>
            <a:r>
              <a:rPr lang="es-ES" sz="31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Vienen después los que perfeccionaron su carácter cristiano en medio de la mentira y de la incredulidad, los que honraron la ley de Dios cuando el mundo cristiano la declaró abolida,             </a:t>
            </a:r>
            <a:r>
              <a:rPr lang="es-ES" sz="31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(vivos)</a:t>
            </a:r>
          </a:p>
        </p:txBody>
      </p:sp>
    </p:spTree>
    <p:extLst>
      <p:ext uri="{BB962C8B-B14F-4D97-AF65-F5344CB8AC3E}">
        <p14:creationId xmlns:p14="http://schemas.microsoft.com/office/powerpoint/2010/main" val="171049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"/>
            <a:ext cx="9144000" cy="6855724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87524" y="1149499"/>
            <a:ext cx="8568952" cy="4185761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  <a:effectLst>
            <a:glow rad="63500">
              <a:srgbClr val="85EDC3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Grupo 1: </a:t>
            </a:r>
            <a:r>
              <a:rPr lang="es-ES" sz="38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Los que fueron celosos en la causa de satanás. </a:t>
            </a: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(Muertos)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Grupo 2: </a:t>
            </a:r>
            <a:r>
              <a:rPr lang="es-ES" sz="3800" b="1" kern="0" spc="50" dirty="0" smtClean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Los que perfeccionaron su carácter cuando el mundo cristiano declaró abolida la Ley de Dios. </a:t>
            </a: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(Vivos)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Grupo 3: </a:t>
            </a:r>
            <a:r>
              <a:rPr lang="es-ES" sz="38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los mártires</a:t>
            </a:r>
            <a:r>
              <a:rPr lang="es-ES" sz="38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.</a:t>
            </a:r>
            <a:r>
              <a:rPr lang="es-ES" sz="38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</a:t>
            </a:r>
            <a:r>
              <a:rPr lang="es-ES" sz="3800" b="1" kern="0" spc="5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(Muertos)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Grupo 4: </a:t>
            </a:r>
            <a:r>
              <a:rPr lang="es-ES" sz="3800" b="1" kern="0" spc="50" dirty="0" smtClean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gran multitud. </a:t>
            </a:r>
            <a:r>
              <a:rPr lang="es-ES" sz="3800" b="1" kern="0" spc="5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(Vivos</a:t>
            </a: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)</a:t>
            </a:r>
            <a:endParaRPr lang="es-ES" sz="3800" b="1" kern="0" spc="50" dirty="0">
              <a:ln w="952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418648" y="216438"/>
            <a:ext cx="6306704" cy="816827"/>
          </a:xfrm>
          <a:prstGeom prst="rect">
            <a:avLst/>
          </a:prstGeom>
          <a:effectLst>
            <a:glow rad="63500">
              <a:srgbClr val="9FFF9F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CO" sz="4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Según esta interpretación:</a:t>
            </a:r>
            <a:endParaRPr lang="es-CO" sz="4400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33772" y="5442741"/>
            <a:ext cx="8676456" cy="1323439"/>
          </a:xfrm>
          <a:prstGeom prst="rect">
            <a:avLst/>
          </a:prstGeom>
          <a:solidFill>
            <a:srgbClr val="FFFF85"/>
          </a:solidFill>
          <a:effectLst>
            <a:glow rad="63500">
              <a:srgbClr val="FFFF85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4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Analice: </a:t>
            </a:r>
            <a:r>
              <a:rPr lang="es-CO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¿En cuál de estos cuatro grupos   </a:t>
            </a:r>
          </a:p>
          <a:p>
            <a:r>
              <a:rPr lang="es-CO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        estaría al profeta Daniel?</a:t>
            </a:r>
            <a:endParaRPr lang="es-CO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68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"/>
            <a:ext cx="9144000" cy="6855724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79512" y="705652"/>
            <a:ext cx="8786852" cy="4770537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  <a:effectLst>
            <a:glow rad="63500">
              <a:srgbClr val="85EDC3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Grupo 1: </a:t>
            </a:r>
            <a:r>
              <a:rPr lang="es-ES" sz="3800" b="1" kern="0" spc="50" dirty="0" smtClean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¿Fue </a:t>
            </a:r>
            <a:r>
              <a:rPr lang="es-ES" sz="38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Daniel celoso en la causa de satanás? </a:t>
            </a:r>
            <a:r>
              <a:rPr lang="es-ES" sz="38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NO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Grupo 2: </a:t>
            </a:r>
            <a:r>
              <a:rPr lang="es-ES" sz="38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¿Perfeccionó su carácter cuando el mundo cristiano declaró abolida la Ley de Dios? </a:t>
            </a:r>
            <a:r>
              <a:rPr lang="es-ES" sz="38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NO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Grupo 3: </a:t>
            </a:r>
            <a:r>
              <a:rPr lang="es-ES" sz="3800" b="1" kern="0" spc="50" dirty="0" smtClean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¿</a:t>
            </a:r>
            <a:r>
              <a:rPr lang="es-ES" sz="38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Fue  mártir</a:t>
            </a:r>
            <a:r>
              <a:rPr lang="es-ES" sz="38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? </a:t>
            </a:r>
            <a:r>
              <a:rPr lang="es-ES" sz="38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</a:t>
            </a:r>
            <a:r>
              <a:rPr lang="es-ES" sz="38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NO</a:t>
            </a:r>
            <a:endParaRPr lang="es-ES" sz="3800" b="1" kern="0" spc="50" dirty="0">
              <a:ln w="952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cs typeface="Aharoni" pitchFamily="2" charset="-79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8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Grupo 4: </a:t>
            </a:r>
            <a:r>
              <a:rPr lang="es-ES" sz="38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¿Es parte de una multitud en el tiempo del fin que no verá la muerte? </a:t>
            </a:r>
            <a:r>
              <a:rPr lang="es-ES" sz="38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NO</a:t>
            </a:r>
            <a:endParaRPr lang="es-ES" sz="38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578887" y="39685"/>
            <a:ext cx="2202247" cy="75097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glow rad="63500">
              <a:schemeClr val="bg1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CO" sz="4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Analice:</a:t>
            </a:r>
            <a:endParaRPr lang="es-CO" sz="40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97412" y="5481206"/>
            <a:ext cx="5652120" cy="1323439"/>
          </a:xfrm>
          <a:prstGeom prst="rect">
            <a:avLst/>
          </a:prstGeom>
          <a:solidFill>
            <a:srgbClr val="FFFF85"/>
          </a:solidFill>
          <a:effectLst>
            <a:glow rad="63500">
              <a:srgbClr val="FFFF2F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4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Analice: </a:t>
            </a:r>
            <a:r>
              <a:rPr lang="es-CO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¿Es correcta esta interpretación?</a:t>
            </a:r>
            <a:endParaRPr lang="es-CO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734991" y="5504806"/>
            <a:ext cx="1723549" cy="1323439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bg1"/>
            </a:glow>
            <a:softEdge rad="152400"/>
          </a:effectLst>
        </p:spPr>
        <p:txBody>
          <a:bodyPr wrap="none">
            <a:spAutoFit/>
          </a:bodyPr>
          <a:lstStyle/>
          <a:p>
            <a:r>
              <a:rPr lang="es-CO" sz="8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endParaRPr lang="es-CO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103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"/>
            <a:ext cx="9144000" cy="6855724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22583" y="2601941"/>
            <a:ext cx="7698833" cy="3170099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  <a:effectLst>
            <a:glow rad="63500">
              <a:srgbClr val="85EDC3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Prueben todos su posición por medio de las Escrituras, y prueben por la Palabra revelada de Dios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todo punto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que sostienen como verdad.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 </a:t>
            </a: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Evangelismo 190. </a:t>
            </a:r>
            <a:endParaRPr lang="es-ES" sz="44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73607" y="459451"/>
            <a:ext cx="6996782" cy="1376402"/>
          </a:xfrm>
          <a:prstGeom prst="rect">
            <a:avLst/>
          </a:prstGeom>
          <a:effectLst>
            <a:glow rad="63500">
              <a:srgbClr val="9FFF9F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s-CO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Biblia es la base de nuestras creencias.</a:t>
            </a:r>
            <a:endParaRPr lang="es-CO" sz="40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872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>
            <p:custDataLst>
              <p:tags r:id="rId2"/>
            </p:custDataLst>
          </p:nvPr>
        </p:nvSpPr>
        <p:spPr>
          <a:xfrm>
            <a:off x="2548973" y="1103915"/>
            <a:ext cx="3031139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endParaRPr lang="es-ES" dirty="0">
              <a:solidFill>
                <a:prstClr val="black"/>
              </a:solidFill>
              <a:latin typeface="Arial Black" pitchFamily="34" charset="0"/>
              <a:ea typeface="Calibri"/>
            </a:endParaRPr>
          </a:p>
        </p:txBody>
      </p:sp>
      <p:sp>
        <p:nvSpPr>
          <p:cNvPr id="6" name="5 Rectángulo"/>
          <p:cNvSpPr/>
          <p:nvPr>
            <p:custDataLst>
              <p:tags r:id="rId3"/>
            </p:custDataLst>
          </p:nvPr>
        </p:nvSpPr>
        <p:spPr>
          <a:xfrm>
            <a:off x="1297216" y="1769874"/>
            <a:ext cx="3328790" cy="3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endParaRPr lang="es-ES" sz="1500" dirty="0">
              <a:solidFill>
                <a:srgbClr val="000000"/>
              </a:solidFill>
              <a:latin typeface="Arial Black"/>
              <a:ea typeface="Calibri"/>
            </a:endParaRPr>
          </a:p>
        </p:txBody>
      </p:sp>
      <p:sp>
        <p:nvSpPr>
          <p:cNvPr id="9" name="8 Rectángulo"/>
          <p:cNvSpPr/>
          <p:nvPr>
            <p:custDataLst>
              <p:tags r:id="rId4"/>
            </p:custDataLst>
          </p:nvPr>
        </p:nvSpPr>
        <p:spPr>
          <a:xfrm>
            <a:off x="4064542" y="2193400"/>
            <a:ext cx="4812960" cy="2554545"/>
          </a:xfrm>
          <a:prstGeom prst="rect">
            <a:avLst/>
          </a:prstGeom>
          <a:effectLst>
            <a:glow rad="63500">
              <a:srgbClr val="9FFF9F"/>
            </a:glow>
            <a:outerShdw blurRad="40000" dist="20000" dir="5400000" rotWithShape="0">
              <a:srgbClr val="000000">
                <a:alpha val="38000"/>
              </a:srgbClr>
            </a:outerShdw>
            <a:softEdge rad="1651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4000" b="1" dirty="0" smtClean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En la transfiguración aparecen sólo dos personajes con el Señor: </a:t>
            </a:r>
            <a:r>
              <a:rPr lang="es-ES" sz="4000" b="1" dirty="0" smtClean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Moisés y Elías</a:t>
            </a:r>
            <a:endParaRPr lang="es-ES" sz="4000" b="1" dirty="0">
              <a:ln w="9525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1AAE-3AC2-4380-9960-8354055D943E}" type="slidenum">
              <a:rPr lang="es-ES" smtClean="0"/>
              <a:pPr/>
              <a:t>37</a:t>
            </a:fld>
            <a:endParaRPr lang="es-ES"/>
          </a:p>
        </p:txBody>
      </p:sp>
      <p:sp>
        <p:nvSpPr>
          <p:cNvPr id="2" name="Rectángulo 1"/>
          <p:cNvSpPr/>
          <p:nvPr/>
        </p:nvSpPr>
        <p:spPr>
          <a:xfrm>
            <a:off x="323528" y="134419"/>
            <a:ext cx="4812960" cy="1938992"/>
          </a:xfrm>
          <a:prstGeom prst="rect">
            <a:avLst/>
          </a:prstGeom>
          <a:effectLst>
            <a:glow rad="63500">
              <a:srgbClr val="00B0F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ln w="9525">
                  <a:solidFill>
                    <a:srgbClr val="460046"/>
                  </a:solidFill>
                </a:ln>
                <a:solidFill>
                  <a:srgbClr val="460046"/>
                </a:solidFill>
              </a:rPr>
              <a:t>La Biblia habla de dos </a:t>
            </a:r>
          </a:p>
          <a:p>
            <a:pPr algn="ctr"/>
            <a:r>
              <a:rPr lang="es-ES" sz="4000" b="1" dirty="0" smtClean="0">
                <a:ln w="9525">
                  <a:solidFill>
                    <a:srgbClr val="460046"/>
                  </a:solidFill>
                </a:ln>
                <a:solidFill>
                  <a:srgbClr val="460046"/>
                </a:solidFill>
              </a:rPr>
              <a:t>clases de salvos, </a:t>
            </a:r>
          </a:p>
          <a:p>
            <a:pPr algn="ctr"/>
            <a:r>
              <a:rPr lang="es-ES" sz="4000" b="1" dirty="0" smtClean="0">
                <a:ln w="9525">
                  <a:solidFill>
                    <a:srgbClr val="460046"/>
                  </a:solidFill>
                </a:ln>
                <a:solidFill>
                  <a:srgbClr val="460046"/>
                </a:solidFill>
              </a:rPr>
              <a:t>no de cuatro.</a:t>
            </a:r>
            <a:endParaRPr lang="es-CO" dirty="0">
              <a:ln w="9525">
                <a:solidFill>
                  <a:srgbClr val="460046"/>
                </a:solidFill>
              </a:ln>
              <a:solidFill>
                <a:srgbClr val="460046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23528" y="4867934"/>
            <a:ext cx="4812960" cy="1938992"/>
          </a:xfrm>
          <a:prstGeom prst="rect">
            <a:avLst/>
          </a:prstGeom>
          <a:solidFill>
            <a:srgbClr val="FFFF85"/>
          </a:solidFill>
          <a:effectLst>
            <a:glow rad="63500">
              <a:schemeClr val="accent6">
                <a:lumMod val="60000"/>
                <a:lumOff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Elena White también</a:t>
            </a:r>
          </a:p>
          <a:p>
            <a:pPr algn="ctr"/>
            <a:r>
              <a:rPr lang="es-ES" sz="4000" b="1" dirty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s</a:t>
            </a:r>
            <a:r>
              <a:rPr lang="es-ES" sz="4000" b="1" dirty="0" smtClean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e refiere a dos clases de salvos.</a:t>
            </a:r>
            <a:endParaRPr lang="es-CO" dirty="0">
              <a:ln w="952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751" y="2019243"/>
            <a:ext cx="2344513" cy="29028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931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211960" y="1250754"/>
            <a:ext cx="4661481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corona de la vida.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2935" y="351686"/>
            <a:ext cx="4211960" cy="3170099"/>
          </a:xfrm>
          <a:prstGeom prst="rect">
            <a:avLst/>
          </a:prstGeom>
          <a:noFill/>
          <a:effectLst>
            <a:glow rad="63500">
              <a:srgbClr val="002060"/>
            </a:glow>
            <a:softEdge rad="215900"/>
          </a:effectLst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000" b="1" kern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FF85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TODOS LOS REDIMIDOS DISFRUTARÁN ESTOS PRIVILEGIOS:</a:t>
            </a:r>
            <a:endParaRPr lang="es-CO" sz="4000" b="1" kern="0" dirty="0">
              <a:ln w="12700">
                <a:solidFill>
                  <a:srgbClr val="FFFF00"/>
                </a:solidFill>
                <a:prstDash val="solid"/>
              </a:ln>
              <a:solidFill>
                <a:srgbClr val="FFFF85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211960" y="1958640"/>
            <a:ext cx="4020652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sz="38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Black" pitchFamily="34" charset="0"/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El manto blanco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.</a:t>
            </a: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4205893" y="2683230"/>
            <a:ext cx="182934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El arpa.</a:t>
            </a:r>
            <a:endParaRPr lang="es-CO" sz="2000" dirty="0"/>
          </a:p>
        </p:txBody>
      </p:sp>
      <p:sp>
        <p:nvSpPr>
          <p:cNvPr id="6" name="Rectángulo 5"/>
          <p:cNvSpPr/>
          <p:nvPr/>
        </p:nvSpPr>
        <p:spPr>
          <a:xfrm>
            <a:off x="4205893" y="3394117"/>
            <a:ext cx="4805497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La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palma de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victoria.</a:t>
            </a:r>
            <a:endParaRPr lang="es-CO" sz="4000" dirty="0"/>
          </a:p>
        </p:txBody>
      </p:sp>
      <p:sp>
        <p:nvSpPr>
          <p:cNvPr id="9" name="Rectángulo 8"/>
          <p:cNvSpPr/>
          <p:nvPr/>
        </p:nvSpPr>
        <p:spPr>
          <a:xfrm>
            <a:off x="4205893" y="4110597"/>
            <a:ext cx="3797385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La inmortalidad.</a:t>
            </a:r>
            <a:endParaRPr lang="es-ES" sz="4000" b="1" kern="0" spc="50" dirty="0">
              <a:ln w="9525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cs typeface="Aharoni" pitchFamily="2" charset="-79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410598" y="4720699"/>
            <a:ext cx="6605697" cy="707886"/>
          </a:xfrm>
          <a:prstGeom prst="rect">
            <a:avLst/>
          </a:prstGeom>
          <a:solidFill>
            <a:srgbClr val="79FF79"/>
          </a:solidFill>
        </p:spPr>
        <p:txBody>
          <a:bodyPr wrap="square">
            <a:spAutoFit/>
          </a:bodyPr>
          <a:lstStyle/>
          <a:p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No padecerán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hambre ni sed. </a:t>
            </a:r>
            <a:endParaRPr lang="es-CO" sz="4000" dirty="0"/>
          </a:p>
        </p:txBody>
      </p:sp>
      <p:sp>
        <p:nvSpPr>
          <p:cNvPr id="12" name="Rectángulo 11"/>
          <p:cNvSpPr/>
          <p:nvPr/>
        </p:nvSpPr>
        <p:spPr>
          <a:xfrm>
            <a:off x="1317044" y="5422053"/>
            <a:ext cx="6677447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El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calor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y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el sol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no los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afligirá.</a:t>
            </a:r>
            <a:endParaRPr lang="es-CO" sz="4000" dirty="0"/>
          </a:p>
        </p:txBody>
      </p:sp>
      <p:sp>
        <p:nvSpPr>
          <p:cNvPr id="13" name="Rectángulo 12"/>
          <p:cNvSpPr/>
          <p:nvPr/>
        </p:nvSpPr>
        <p:spPr>
          <a:xfrm>
            <a:off x="270559" y="6108314"/>
            <a:ext cx="4894289" cy="707886"/>
          </a:xfrm>
          <a:prstGeom prst="rect">
            <a:avLst/>
          </a:prstGeom>
          <a:solidFill>
            <a:srgbClr val="FFCCFF"/>
          </a:solidFill>
        </p:spPr>
        <p:txBody>
          <a:bodyPr wrap="none">
            <a:spAutoFit/>
          </a:bodyPr>
          <a:lstStyle/>
          <a:p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Manantiales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de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agua.</a:t>
            </a:r>
            <a:endParaRPr lang="es-CO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723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5" grpId="0" animBg="1"/>
      <p:bldP spid="6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93795" y="2204864"/>
            <a:ext cx="8156409" cy="3785652"/>
          </a:xfrm>
          <a:prstGeom prst="rect">
            <a:avLst/>
          </a:prstGeom>
          <a:ln>
            <a:headEnd/>
            <a:tailEnd/>
          </a:ln>
          <a:effectLst>
            <a:glow rad="63500">
              <a:srgbClr val="6FEDB1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Nuestros ojos no deben fijarse en la tierra sino elevarse al cielo…           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 cristiano ve 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corona, el manto blanco, el arpa, la palma de victoria; la inmortalidad está a su alcance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.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             </a:t>
            </a:r>
            <a:r>
              <a:rPr lang="es-ES" sz="4000" b="1" kern="0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A.T.Ojos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., ene. 18</a:t>
            </a:r>
            <a:endParaRPr lang="es-ES" sz="40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88873" y="287636"/>
            <a:ext cx="6966254" cy="1446550"/>
          </a:xfrm>
          <a:prstGeom prst="rect">
            <a:avLst/>
          </a:prstGeom>
          <a:solidFill>
            <a:srgbClr val="FFFF85"/>
          </a:solidFill>
          <a:effectLst>
            <a:glow rad="63500">
              <a:srgbClr val="FFFF00"/>
            </a:glow>
            <a:softEdge rad="215900"/>
          </a:effectLst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400" b="1" kern="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460046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T</a:t>
            </a:r>
            <a:r>
              <a:rPr lang="es-CO" sz="4400" b="1" kern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460046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odos los redimidos tendrán coronas, mantos y palmas.</a:t>
            </a:r>
            <a:endParaRPr lang="es-CO" sz="4400" b="1" kern="0" dirty="0">
              <a:ln w="12700">
                <a:solidFill>
                  <a:srgbClr val="C00000"/>
                </a:solidFill>
                <a:prstDash val="solid"/>
              </a:ln>
              <a:solidFill>
                <a:srgbClr val="460046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4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69522" y="2342187"/>
            <a:ext cx="8604956" cy="4401205"/>
          </a:xfrm>
          <a:prstGeom prst="rect">
            <a:avLst/>
          </a:prstGeom>
          <a:solidFill>
            <a:srgbClr val="FFFFAF"/>
          </a:solidFill>
          <a:ln>
            <a:headEnd/>
            <a:tailEnd/>
          </a:ln>
          <a:effectLst>
            <a:glow rad="63500">
              <a:srgbClr val="FFFF0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Ya es sobrado tiempo de que </a:t>
            </a:r>
            <a:r>
              <a:rPr lang="es-ES" sz="4000" b="1" kern="0" spc="50" dirty="0" smtClean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dediquemos </a:t>
            </a:r>
            <a:r>
              <a:rPr lang="es-ES" sz="40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las pocas horas que nos quedan del tiempo de </a:t>
            </a:r>
            <a:r>
              <a:rPr lang="es-ES" sz="4000" b="1" kern="0" spc="50" dirty="0" smtClean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gracia… a </a:t>
            </a:r>
            <a:r>
              <a:rPr lang="es-ES" sz="40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fin de que seamos de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esa multitud cubierta de </a:t>
            </a:r>
            <a:r>
              <a:rPr lang="es-ES" sz="4000" b="1" u="sng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mantos blancos </a:t>
            </a:r>
            <a:r>
              <a:rPr lang="es-ES" sz="40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que estará en pie delante del gran trono blanco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      </a:t>
            </a:r>
            <a:r>
              <a:rPr lang="es-ES" sz="3600" b="1" kern="0" spc="50" dirty="0" err="1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Review</a:t>
            </a:r>
            <a:r>
              <a:rPr lang="es-ES" sz="36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</a:t>
            </a:r>
            <a:r>
              <a:rPr lang="es-ES" sz="36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and </a:t>
            </a:r>
            <a:r>
              <a:rPr lang="es-ES" sz="3600" b="1" kern="0" spc="50" dirty="0" err="1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Herald</a:t>
            </a:r>
            <a:r>
              <a:rPr lang="es-ES" sz="36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, 2-8-1881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25633" y="231712"/>
            <a:ext cx="8892734" cy="193899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40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Después </a:t>
            </a:r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de esto miré, y he aquí 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una gran multitud</a:t>
            </a:r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, </a:t>
            </a:r>
            <a:r>
              <a:rPr lang="es-ES" sz="40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… 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vestidos de </a:t>
            </a:r>
            <a:r>
              <a:rPr lang="es-ES" sz="4000" b="1" u="sng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ropas blancas</a:t>
            </a:r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, y con palmas en las </a:t>
            </a:r>
            <a:r>
              <a:rPr lang="es-ES" sz="40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manos. </a:t>
            </a:r>
            <a:r>
              <a:rPr lang="es-ES" sz="40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Apocalipsis </a:t>
            </a:r>
            <a:r>
              <a:rPr lang="es-ES" sz="4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7:9</a:t>
            </a:r>
            <a:endParaRPr lang="es-CO" sz="4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527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19672" y="2399966"/>
            <a:ext cx="5904656" cy="4401205"/>
          </a:xfrm>
          <a:prstGeom prst="rect">
            <a:avLst/>
          </a:prstGeom>
          <a:solidFill>
            <a:srgbClr val="9CF2C9"/>
          </a:solidFill>
          <a:ln>
            <a:headEnd/>
            <a:tailEnd/>
          </a:ln>
          <a:effectLst>
            <a:glow rad="63500">
              <a:schemeClr val="bg1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Rut. Rut 3:15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Jonatán. 1 </a:t>
            </a:r>
            <a:r>
              <a:rPr lang="es-ES" sz="40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Samuel </a:t>
            </a:r>
            <a:r>
              <a:rPr lang="es-ES" sz="4000" b="1" kern="0" spc="50" dirty="0" smtClean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18:4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Esdras. Esdras 9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err="1" smtClean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Mardoqueo</a:t>
            </a:r>
            <a:r>
              <a:rPr lang="es-ES" sz="4000" b="1" kern="0" spc="50" dirty="0" smtClean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. Ester 8:15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Job. Job 1:20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Saúl. 1 Samuel 24:4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Los babilonios. Josué 7:21  </a:t>
            </a:r>
            <a:endParaRPr lang="es-ES" sz="4000" b="1" kern="0" spc="50" dirty="0">
              <a:ln w="9525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95536" y="188640"/>
            <a:ext cx="8352928" cy="2123658"/>
          </a:xfrm>
          <a:prstGeom prst="rect">
            <a:avLst/>
          </a:prstGeom>
          <a:solidFill>
            <a:srgbClr val="FFFF85"/>
          </a:solidFill>
          <a:effectLst>
            <a:glow rad="63500">
              <a:srgbClr val="FFFF00"/>
            </a:glow>
            <a:outerShdw blurRad="40000" dist="23000" dir="5400000" rotWithShape="0">
              <a:srgbClr val="000000">
                <a:alpha val="35000"/>
              </a:srgbClr>
            </a:outerShdw>
            <a:softEdge rad="1524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400" b="1" kern="0" dirty="0" smtClean="0">
                <a:ln w="9525">
                  <a:solidFill>
                    <a:srgbClr val="C00000"/>
                  </a:solidFill>
                  <a:prstDash val="solid"/>
                </a:ln>
                <a:solidFill>
                  <a:srgbClr val="520202"/>
                </a:solidFill>
                <a:effectLst>
                  <a:glow>
                    <a:prstClr val="white"/>
                  </a:glow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No solamente Elías usó manto.        Los mantos fueron usados por muchas personas en la antigüedad. </a:t>
            </a:r>
            <a:endParaRPr lang="es-CO" sz="4400" b="1" kern="0" dirty="0">
              <a:ln w="9525">
                <a:solidFill>
                  <a:srgbClr val="C00000"/>
                </a:solidFill>
                <a:prstDash val="solid"/>
              </a:ln>
              <a:solidFill>
                <a:srgbClr val="520202"/>
              </a:solidFill>
              <a:effectLst>
                <a:glow>
                  <a:prstClr val="white"/>
                </a:glow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729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05615" y="2348880"/>
            <a:ext cx="7332767" cy="3170099"/>
          </a:xfrm>
          <a:prstGeom prst="rect">
            <a:avLst/>
          </a:prstGeom>
          <a:ln>
            <a:headEnd/>
            <a:tailEnd/>
          </a:ln>
          <a:effectLst>
            <a:glow rad="63500">
              <a:srgbClr val="6FEDB1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innumerable hueste de los redimidos… </a:t>
            </a:r>
            <a:r>
              <a:rPr lang="es-ES" sz="4000" b="1" u="sng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 todos</a:t>
            </a: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se les pone en la mano la palma de la victoria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y el arpa brillante. 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CS 704</a:t>
            </a:r>
            <a:endParaRPr lang="es-ES" sz="40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59531" y="662253"/>
            <a:ext cx="8424936" cy="769441"/>
          </a:xfrm>
          <a:prstGeom prst="rect">
            <a:avLst/>
          </a:prstGeom>
          <a:solidFill>
            <a:srgbClr val="FFFF00"/>
          </a:solidFill>
          <a:effectLst>
            <a:glow rad="63500">
              <a:srgbClr val="FFFF00"/>
            </a:glow>
            <a:softEdge rad="152400"/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400" b="1" kern="0" dirty="0">
                <a:ln w="12700">
                  <a:solidFill>
                    <a:srgbClr val="320032"/>
                  </a:solidFill>
                  <a:prstDash val="solid"/>
                </a:ln>
                <a:solidFill>
                  <a:srgbClr val="320032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T</a:t>
            </a:r>
            <a:r>
              <a:rPr lang="es-CO" sz="4400" b="1" kern="0" dirty="0" smtClean="0">
                <a:ln w="12700">
                  <a:solidFill>
                    <a:srgbClr val="320032"/>
                  </a:solidFill>
                  <a:prstDash val="solid"/>
                </a:ln>
                <a:solidFill>
                  <a:srgbClr val="320032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odos los redimidos tienen palmas.</a:t>
            </a:r>
            <a:endParaRPr lang="es-CO" sz="4400" b="1" kern="0" dirty="0">
              <a:ln w="12700">
                <a:solidFill>
                  <a:srgbClr val="320032"/>
                </a:solidFill>
                <a:prstDash val="solid"/>
              </a:ln>
              <a:solidFill>
                <a:srgbClr val="320032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729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895169" y="2195573"/>
            <a:ext cx="7061208" cy="3785652"/>
          </a:xfrm>
          <a:prstGeom prst="rect">
            <a:avLst/>
          </a:prstGeom>
          <a:ln>
            <a:headEnd/>
            <a:tailEnd/>
          </a:ln>
          <a:effectLst>
            <a:glow rad="63500">
              <a:schemeClr val="bg1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…mientras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se nos insta a luchar por la victoria, pongámonos por blanco, con el poder de Jesús, obtener una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corona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cargada de estrellas.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Servicio Cristiano 137.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7504" y="188640"/>
            <a:ext cx="8928992" cy="769441"/>
          </a:xfrm>
          <a:prstGeom prst="rect">
            <a:avLst/>
          </a:prstGeom>
          <a:noFill/>
          <a:effectLst>
            <a:glow rad="63500">
              <a:srgbClr val="002060"/>
            </a:glow>
            <a:softEdge rad="215900"/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400" b="1" kern="0" dirty="0">
                <a:ln w="12700">
                  <a:solidFill>
                    <a:srgbClr val="6FEDB1"/>
                  </a:solidFill>
                  <a:prstDash val="solid"/>
                </a:ln>
                <a:solidFill>
                  <a:srgbClr val="6FEDB1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T</a:t>
            </a:r>
            <a:r>
              <a:rPr lang="es-CO" sz="4400" b="1" kern="0" dirty="0" smtClean="0">
                <a:ln w="12700">
                  <a:solidFill>
                    <a:srgbClr val="6FEDB1"/>
                  </a:solidFill>
                  <a:prstDash val="solid"/>
                </a:ln>
                <a:solidFill>
                  <a:srgbClr val="6FEDB1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odos los redimidos tendrán coronas.</a:t>
            </a:r>
            <a:endParaRPr lang="es-CO" sz="4400" b="1" kern="0" dirty="0">
              <a:ln w="12700">
                <a:solidFill>
                  <a:srgbClr val="6FEDB1"/>
                </a:solidFill>
                <a:prstDash val="solid"/>
              </a:ln>
              <a:solidFill>
                <a:srgbClr val="6FEDB1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986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46073" y="2304648"/>
            <a:ext cx="7651854" cy="3785652"/>
          </a:xfrm>
          <a:prstGeom prst="rect">
            <a:avLst/>
          </a:prstGeom>
          <a:solidFill>
            <a:srgbClr val="58EAA4"/>
          </a:solidFill>
          <a:ln>
            <a:headEnd/>
            <a:tailEnd/>
          </a:ln>
          <a:effectLst>
            <a:glow rad="63500">
              <a:srgbClr val="00B05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corona de vida será brillante o tenue, relumbrará con muchas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estrellas</a:t>
            </a:r>
            <a:r>
              <a:rPr lang="es-ES" sz="4000" b="1" kern="0" spc="50" dirty="0">
                <a:ln w="9525" cmpd="sng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 o será alumbrada por unas pocas gemas, de acuerdo con lo que haya sido nuestra conducta. </a:t>
            </a:r>
            <a:r>
              <a:rPr lang="es-ES" sz="4000" b="1" kern="0" spc="50" dirty="0" smtClean="0">
                <a:ln w="9525" cmpd="sng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N. E. Vocación </a:t>
            </a:r>
            <a:r>
              <a:rPr lang="es-ES" sz="4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125.3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06825" y="189846"/>
            <a:ext cx="7130350" cy="1446550"/>
          </a:xfrm>
          <a:prstGeom prst="rect">
            <a:avLst/>
          </a:prstGeom>
          <a:noFill/>
          <a:ln>
            <a:noFill/>
          </a:ln>
          <a:effectLst>
            <a:glow>
              <a:srgbClr val="002060"/>
            </a:glow>
            <a:softEdge rad="215900"/>
          </a:effectLst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400" b="1" kern="0" dirty="0">
                <a:ln w="12700">
                  <a:solidFill>
                    <a:srgbClr val="6FEDB1"/>
                  </a:solidFill>
                  <a:prstDash val="solid"/>
                </a:ln>
                <a:solidFill>
                  <a:srgbClr val="6FEDB1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T</a:t>
            </a:r>
            <a:r>
              <a:rPr lang="es-CO" sz="4400" b="1" kern="0" dirty="0" smtClean="0">
                <a:ln w="12700">
                  <a:solidFill>
                    <a:srgbClr val="6FEDB1"/>
                  </a:solidFill>
                  <a:prstDash val="solid"/>
                </a:ln>
                <a:solidFill>
                  <a:srgbClr val="6FEDB1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odos los redimidos tendrán coronas con estrellas.</a:t>
            </a:r>
            <a:endParaRPr lang="es-CO" sz="4400" b="1" kern="0" dirty="0">
              <a:ln w="12700">
                <a:solidFill>
                  <a:srgbClr val="6FEDB1"/>
                </a:solidFill>
                <a:prstDash val="solid"/>
              </a:ln>
              <a:solidFill>
                <a:srgbClr val="6FEDB1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021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39652" y="764704"/>
            <a:ext cx="6121188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headEnd/>
            <a:tailEnd/>
          </a:ln>
          <a:effectLst>
            <a:glow rad="63500">
              <a:schemeClr val="bg1">
                <a:lumMod val="85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2159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¿Se refiere Apocalipsis 7:16 a la cuarta plaga? 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079612" y="2636912"/>
            <a:ext cx="6984776" cy="3170099"/>
          </a:xfrm>
          <a:prstGeom prst="rect">
            <a:avLst/>
          </a:prstGeom>
          <a:effectLst>
            <a:glow rad="63500">
              <a:srgbClr val="92D050">
                <a:alpha val="68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No, </a:t>
            </a:r>
            <a:r>
              <a:rPr lang="es-ES" sz="4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Apocalipsis 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7:16 </a:t>
            </a:r>
            <a:r>
              <a:rPr lang="es-ES" sz="4000" b="1" dirty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no se refiere a la cuarta plaga, es una cita </a:t>
            </a:r>
            <a:r>
              <a:rPr lang="es-ES" sz="4000" b="1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que viene de </a:t>
            </a:r>
            <a:r>
              <a:rPr lang="es-ES" sz="4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Isaías 49:10</a:t>
            </a:r>
            <a:r>
              <a:rPr lang="es-ES" sz="4000" b="1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, y es una promesa para todos los redimidos.</a:t>
            </a:r>
            <a:endParaRPr lang="es-ES" sz="40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125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13487" y="3068960"/>
            <a:ext cx="7517027" cy="3170099"/>
          </a:xfrm>
          <a:prstGeom prst="rect">
            <a:avLst/>
          </a:prstGeom>
          <a:solidFill>
            <a:srgbClr val="9CF2C9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63500">
              <a:srgbClr val="7030A0">
                <a:alpha val="59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889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No </a:t>
            </a:r>
            <a:r>
              <a:rPr lang="es-ES" sz="40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tendrán hambre ni sed, ni el calor ni el sol los afligirá. Porque el que tiene compasión de ellos los guiará, y los conducirá a manantiales de agua.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Isaías 49:10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32080" y="620688"/>
            <a:ext cx="7479840" cy="1938992"/>
          </a:xfrm>
          <a:prstGeom prst="rect">
            <a:avLst/>
          </a:prstGeom>
          <a:solidFill>
            <a:srgbClr val="FFFF97"/>
          </a:solidFill>
          <a:effectLst>
            <a:glow rad="63500">
              <a:srgbClr val="FFFF0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Nunca más tendrán hambre ni sed. El sol no los molestará más, ni ningún otro calor.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Apoc. 7:16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586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372" y="2276872"/>
            <a:ext cx="2241255" cy="41499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79511" y="188640"/>
            <a:ext cx="8784976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headEnd/>
            <a:tailEnd/>
          </a:ln>
          <a:effectLst>
            <a:glow rad="63500">
              <a:schemeClr val="bg1">
                <a:lumMod val="85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2159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4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La cuarta plaga quema a los impíos, no a los siervos de Dios.</a:t>
            </a:r>
            <a:endParaRPr lang="es-ES" sz="4000" b="1" kern="0" spc="50" dirty="0" smtClean="0">
              <a:ln w="9525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cs typeface="Aharoni" pitchFamily="2" charset="-79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1779206"/>
            <a:ext cx="9144000" cy="5016758"/>
          </a:xfrm>
          <a:prstGeom prst="rect">
            <a:avLst/>
          </a:prstGeom>
          <a:solidFill>
            <a:srgbClr val="FFFF97"/>
          </a:solidFill>
          <a:effectLst>
            <a:glow rad="63500">
              <a:srgbClr val="FFC000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La cuarta plaga: </a:t>
            </a:r>
            <a:r>
              <a:rPr lang="es-ES" sz="40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El </a:t>
            </a:r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cuarto ángel derramó su copa sobre el sol, al cual fue dado quemar a los hombres con fuego. Y los hombres se quemaron con el gran calor, y 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blasfemaron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el nombre de Dios, que tiene poder sobre estas plagas, y 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no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se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arrepintieron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para darle gloria</a:t>
            </a:r>
            <a:r>
              <a:rPr lang="es-ES" sz="40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.   </a:t>
            </a:r>
          </a:p>
          <a:p>
            <a:pPr algn="ctr"/>
            <a:r>
              <a:rPr lang="es-ES" sz="40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Apocalipsis 16:8</a:t>
            </a:r>
            <a:r>
              <a:rPr lang="es-ES" sz="4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, 9 </a:t>
            </a:r>
            <a:endParaRPr lang="es-CO" sz="4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030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87582"/>
            <a:ext cx="3323861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14" y="1787582"/>
            <a:ext cx="3323861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33060" y="1448981"/>
            <a:ext cx="8759420" cy="3170099"/>
          </a:xfrm>
          <a:prstGeom prst="rect">
            <a:avLst/>
          </a:prstGeom>
          <a:solidFill>
            <a:srgbClr val="FFFF85"/>
          </a:solidFill>
          <a:ln>
            <a:headEnd/>
            <a:tailEnd/>
          </a:ln>
          <a:effectLst>
            <a:glow rad="63500">
              <a:srgbClr val="FFC000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 término “primicias” aplicado a los 144.000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puede </a:t>
            </a: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entenderse en dos formas: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1.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Que son la primera entrega o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     adelantos 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de la gran cosecha. </a:t>
            </a:r>
            <a:endParaRPr lang="es-ES" sz="4000" b="1" kern="0" spc="50" dirty="0">
              <a:ln w="952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61114" y="116632"/>
            <a:ext cx="7800876" cy="1323439"/>
          </a:xfrm>
          <a:prstGeom prst="rect">
            <a:avLst/>
          </a:prstGeom>
          <a:noFill/>
          <a:ln>
            <a:noFill/>
          </a:ln>
          <a:effectLst>
            <a:glow rad="63500">
              <a:srgbClr val="002060"/>
            </a:glow>
            <a:softEdge rad="215900"/>
          </a:effectLst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000" b="1" kern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¿En que sentido los 144 mil son primicias?</a:t>
            </a:r>
            <a:endParaRPr lang="es-CO" sz="4000" b="1" kern="0" dirty="0">
              <a:ln w="1270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45049" y="4777487"/>
            <a:ext cx="8749211" cy="1938992"/>
          </a:xfrm>
          <a:prstGeom prst="rect">
            <a:avLst/>
          </a:prstGeom>
          <a:solidFill>
            <a:srgbClr val="FFFF85"/>
          </a:solidFill>
          <a:effectLst>
            <a:glow rad="63500">
              <a:srgbClr val="C6D86A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  2</a:t>
            </a:r>
            <a:r>
              <a:rPr lang="es-ES" sz="4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. 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Que sencillamente significa “un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     presente</a:t>
            </a:r>
            <a:r>
              <a:rPr lang="es-ES" sz="40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” o “una ofrenda</a:t>
            </a:r>
            <a:r>
              <a:rPr lang="es-ES" sz="40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”.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                   CBA Apoc. 14:4</a:t>
            </a:r>
            <a:endParaRPr lang="es-ES" sz="4000" b="1" kern="0" spc="50" dirty="0">
              <a:ln w="952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761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41784" y="0"/>
            <a:ext cx="8460432" cy="1200329"/>
          </a:xfrm>
          <a:prstGeom prst="rect">
            <a:avLst/>
          </a:prstGeom>
          <a:solidFill>
            <a:srgbClr val="58EAA4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Es normal y es bíblico que una realidad sea representada por más de un símbolo.</a:t>
            </a:r>
            <a:endParaRPr lang="es-ES" sz="36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41784" y="1276562"/>
            <a:ext cx="8460432" cy="5632311"/>
          </a:xfrm>
          <a:prstGeom prst="rect">
            <a:avLst/>
          </a:prstGeom>
          <a:solidFill>
            <a:srgbClr val="FFFFAF"/>
          </a:solidFill>
          <a:effectLst>
            <a:glow rad="25400">
              <a:srgbClr val="F8AB6C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Enoc y Elías </a:t>
            </a:r>
            <a:r>
              <a:rPr lang="es-ES" sz="36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representan a los santos  vivientes, </a:t>
            </a:r>
            <a:r>
              <a:rPr lang="es-ES" sz="3600" b="1" kern="0" spc="50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al mismo grupo, </a:t>
            </a:r>
            <a:r>
              <a:rPr lang="es-ES" sz="36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no a dos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36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diferentes clases de salvos.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Babilonia. </a:t>
            </a:r>
            <a:r>
              <a:rPr lang="es-ES" sz="36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Oro (Daniel 2), León (Daniel 7)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Jesús en su muerte.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36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Un cordero (Juan 1:29)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36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Una serpiente (Juan 3:14)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Jesús en su Venida.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36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Un relámpago (Mateo 24:27)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600" b="1" kern="0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36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Un cadáver (Mateo 24:28)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411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92162" y="836712"/>
            <a:ext cx="6959675" cy="5016758"/>
          </a:xfrm>
          <a:prstGeom prst="rect">
            <a:avLst/>
          </a:prstGeom>
          <a:solidFill>
            <a:srgbClr val="FFFFF7"/>
          </a:solidFill>
          <a:effectLst>
            <a:glow rad="63500">
              <a:srgbClr val="C00000"/>
            </a:glow>
            <a:outerShdw blurRad="40000" dist="20000" dir="5400000" rotWithShape="0">
              <a:srgbClr val="000000">
                <a:alpha val="38000"/>
              </a:srgbClr>
            </a:outerShdw>
            <a:softEdge rad="1016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Jesús en su amor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Un pastor  (Lucas 15:4)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Una mujer (Lucas 15:8)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Un padre   (Lucas 15:22)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Los santos en su predicación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La luz      (Mateo 5:14)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La sal      (Mateo 5:13)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</a:t>
            </a:r>
            <a:r>
              <a:rPr lang="es-ES" sz="4000" b="1" kern="0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Un ángel (Apocalipsis 14:6)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406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876620" y="258901"/>
            <a:ext cx="7390759" cy="3170099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glow rad="63500">
              <a:srgbClr val="002060"/>
            </a:glow>
            <a:softEdge rad="114300"/>
          </a:effectLst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000" b="1" kern="0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La razón por la que Dios escogió a Moisés para representar a los muertos en Cristo es porque él resucitó y fue trasladado como lo serán ellos.</a:t>
            </a:r>
            <a:endParaRPr lang="es-CO" sz="4000" b="1" kern="0" dirty="0">
              <a:ln w="12700">
                <a:solidFill>
                  <a:srgbClr val="000066"/>
                </a:solidFill>
                <a:prstDash val="solid"/>
              </a:ln>
              <a:solidFill>
                <a:srgbClr val="000066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76620" y="3542379"/>
            <a:ext cx="7390759" cy="3170099"/>
          </a:xfrm>
          <a:prstGeom prst="rect">
            <a:avLst/>
          </a:prstGeom>
          <a:solidFill>
            <a:srgbClr val="FFFF85"/>
          </a:solidFill>
          <a:effectLst>
            <a:glow rad="63500">
              <a:srgbClr val="FFC000"/>
            </a:glow>
            <a:softEdge rad="152400"/>
          </a:effectLst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000" b="1" kern="0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rgbClr val="9BBB59">
                      <a:lumMod val="50000"/>
                    </a:srgbClr>
                  </a:innerShdw>
                </a:effectLst>
                <a:ea typeface="Calibri" pitchFamily="34" charset="0"/>
                <a:cs typeface="Aharoni" pitchFamily="2" charset="-79"/>
              </a:rPr>
              <a:t>La razón por la que Dios escogió a Elías para representar a los justos vivos es porque él  fue trasladado sin ver la muerte como lo serán ellos.</a:t>
            </a:r>
            <a:endParaRPr lang="es-CO" sz="4000" b="1" kern="0" dirty="0">
              <a:ln w="12700">
                <a:solidFill>
                  <a:srgbClr val="FF0000"/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339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30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Jesús había dicho a sus discípulos que algunos de los que con él estaban no gustarían la muerte antes de ver llegar el reino de Dios con poder</a:t>
            </a:r>
            <a:r>
              <a:rPr lang="es-ES" sz="30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-33212" y="4795897"/>
            <a:ext cx="9177211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sz="3200" b="1" dirty="0">
                <a:ln>
                  <a:solidFill>
                    <a:srgbClr val="046013"/>
                  </a:solidFill>
                </a:ln>
                <a:solidFill>
                  <a:srgbClr val="046013"/>
                </a:solidFill>
                <a:cs typeface="Arial" panose="020B0604020202020204" pitchFamily="34" charset="0"/>
              </a:rPr>
              <a:t>Y Elías, que fue trasladado sin conocer la muerte, representaba a los que cuando venga Cristo otra vez, serán transformados en inmortales y trasladados al cielo sin ver la muerte. </a:t>
            </a:r>
            <a:r>
              <a:rPr lang="es-ES" sz="3200" b="1" dirty="0">
                <a:solidFill>
                  <a:prstClr val="black"/>
                </a:solidFill>
              </a:rPr>
              <a:t>Testimonios Selectos </a:t>
            </a:r>
            <a:r>
              <a:rPr lang="es-ES" sz="3200" b="1" dirty="0" smtClean="0">
                <a:solidFill>
                  <a:prstClr val="black"/>
                </a:solidFill>
              </a:rPr>
              <a:t>9:65,66</a:t>
            </a:r>
            <a:endParaRPr lang="es-CO" sz="3200" dirty="0"/>
          </a:p>
        </p:txBody>
      </p:sp>
      <p:sp>
        <p:nvSpPr>
          <p:cNvPr id="4" name="Rectángulo 3"/>
          <p:cNvSpPr/>
          <p:nvPr/>
        </p:nvSpPr>
        <p:spPr>
          <a:xfrm>
            <a:off x="-16606" y="3429000"/>
            <a:ext cx="9160606" cy="1477328"/>
          </a:xfrm>
          <a:prstGeom prst="rect">
            <a:avLst/>
          </a:prstGeom>
          <a:solidFill>
            <a:srgbClr val="58EAA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sz="3000" b="1" dirty="0">
                <a:ln>
                  <a:solidFill>
                    <a:srgbClr val="000066"/>
                  </a:solidFill>
                </a:ln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Moisés representaba a los que resucitarán de entre los muertos al segundo advenimiento de Jesús. </a:t>
            </a:r>
            <a:endParaRPr lang="es-CO" b="1" dirty="0">
              <a:ln>
                <a:solidFill>
                  <a:srgbClr val="000066"/>
                </a:solidFill>
              </a:ln>
              <a:solidFill>
                <a:srgbClr val="000066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1477328"/>
            <a:ext cx="9144000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sz="30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ocasión de la transfiguración, esta promesa se cumplió. </a:t>
            </a:r>
            <a:r>
              <a:rPr lang="es-ES" sz="3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semblante de Jesús </a:t>
            </a:r>
            <a:r>
              <a:rPr lang="es-ES" sz="3000" b="1" dirty="0" err="1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mudóse</a:t>
            </a:r>
            <a:r>
              <a:rPr lang="es-ES" sz="3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allí de modo que brillaba como el sol. Sus vestiduras eran blancas y relucientes. </a:t>
            </a:r>
          </a:p>
        </p:txBody>
      </p:sp>
    </p:spTree>
    <p:extLst>
      <p:ext uri="{BB962C8B-B14F-4D97-AF65-F5344CB8AC3E}">
        <p14:creationId xmlns:p14="http://schemas.microsoft.com/office/powerpoint/2010/main" val="303939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935182"/>
            <a:ext cx="4677504" cy="5062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ángulo 4"/>
          <p:cNvSpPr/>
          <p:nvPr/>
        </p:nvSpPr>
        <p:spPr>
          <a:xfrm>
            <a:off x="2860650" y="116632"/>
            <a:ext cx="3422697" cy="707886"/>
          </a:xfrm>
          <a:prstGeom prst="rect">
            <a:avLst/>
          </a:prstGeom>
          <a:solidFill>
            <a:srgbClr val="FFFFB7"/>
          </a:solidFill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Conclusión</a:t>
            </a:r>
            <a:endParaRPr lang="es-CO" sz="40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989602" y="980728"/>
            <a:ext cx="7164796" cy="5016758"/>
          </a:xfrm>
          <a:prstGeom prst="rect">
            <a:avLst/>
          </a:prstGeom>
          <a:solidFill>
            <a:srgbClr val="FFFFD5"/>
          </a:solidFill>
          <a:effectLst>
            <a:glow rad="63500">
              <a:srgbClr val="FFC000"/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kern="0" spc="50" dirty="0" smtClean="0">
                <a:ln w="9525" cmpd="sng">
                  <a:solidFill>
                    <a:srgbClr val="0000DE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Porque </a:t>
            </a:r>
            <a:r>
              <a:rPr lang="es-ES" sz="4000" b="1" kern="0" spc="50" dirty="0">
                <a:ln w="9525" cmpd="sng">
                  <a:solidFill>
                    <a:srgbClr val="0000DE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no nos ha puesto Dios para ira, sino para alcanzar salvación por medio de nuestro Señor Jesucristo, </a:t>
            </a:r>
            <a:r>
              <a:rPr lang="es-ES" sz="40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quien </a:t>
            </a:r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murió por nosotros para que 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ya sea que velemos</a:t>
            </a:r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, </a:t>
            </a:r>
            <a:r>
              <a:rPr lang="es-ES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o que durmamos,</a:t>
            </a:r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vivamos juntamente con él. </a:t>
            </a:r>
            <a:r>
              <a:rPr lang="es-ES" sz="40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  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s-ES" sz="40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                  </a:t>
            </a:r>
            <a:r>
              <a:rPr lang="es-ES" sz="4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1Tes 5:9,10</a:t>
            </a:r>
            <a:endParaRPr lang="es-ES" sz="4000" b="1" kern="0" spc="50" dirty="0" smtClean="0">
              <a:ln w="952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cs typeface="Aharoni" pitchFamily="2" charset="-79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53</a:t>
            </a:fld>
            <a:endParaRPr lang="es-E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358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yeDspx2BVsianRcA16kD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uQeb8ZT2SOzFVVhHkDcr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kvrCHCptTTVfKNddo2IS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HWgjjLGqxEzwIKwhhCpV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KFbtt6faJLkQVJGqi6Hc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bhvtRKrfbzUXg5QPFrf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eGN1QQYwHIdm40cYDnpiv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g0Lplsg1KcAHXAIr1UsI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GAb5DR24Qun4pMgqvvgFY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Mm2BfblvPMGqjbdgPoZF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kTbVbBoWsNSGOP21BQJk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nZs4deGRGiDG29qk0K6T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DmodNN9W2qKvct6nagB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27MTBhPZdLgurOIO0T3x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giEdQTmWCILXBeBkbwjXP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t0LEoz9mxAerRuenqWDg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JtdtdGHxdoMBODscvMNf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Ian66O5njyvWhhrUltFZm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FgGAUeqQtTlxL266ATrQ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5RmbKBrjAbPSv6qvTRXt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AKvoOfTMxwLrbOeJtOp9i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ISxZF4ZATB9shCFlNbqN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4VCg9n84Ujq1CROzOMXC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hIxC371dJvwpMs43OPdLx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8QA3uYCC0GGWMd5E6f6Qb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UCQoJwZWKRC2zG10D3B6u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PGRYaJXEG3jVXc5e6C4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jJDoC6C3f4k5T0ISxPdN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ZgL4NyOvuqTUwXeAyDlB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YQ4bnmyNQ9BnKnCxi3eJ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bYuLEXhArBu0hUZCarXHz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j8cQX0khmHo4E5HCIAwfH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TJ6HyGTNMTlrFmyN0gfa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CcgUUyJmaj2iftKfsEozV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Jdpl4Uzf0wL77TrDLk3qI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pm642LOBMFR7t3uzuOMVj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x8mRNOS3vuMHN2eZSOqp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fZpo9bPfDMHTPYIaX0II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LfrlvVXuULrSmsoFHdg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0UdfgIRqG1WTED9HQkjFi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7n6mIyl1uTvlLke5ed64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vZHOfXQTXbHcNP9UZj5F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ojRPsL55zeznS6FTinaB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EzwpVkdNYxdsAoXqv4NRB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CqW2f60IuV74Eii3PLRMf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9qwgVSS5N4HbW6sS57Mg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lwJF8re20PdBgwwYa7Qo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mtmbBXFKZZYQ50xgKqQL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lPWm7WFpEbi9giWQhmfP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CpqwqUnpxlYuv0lFAyNkz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FNRhXNAzoO2JIpvPG2iZ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EKhBbGOsvEiKCF9WzPYX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rMiV9LSL2zeQtcwGcpSA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qFTaw6Ia7S9cYZF2VWGs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4T9tCgmq6mOTGSggBlFjp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YjZyGxnWEF40mMJHTQlJ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jh7oLkA19FXUPt4zP39I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PGvtwUrPYF5sYGhz8BC3D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oRTdPgwGQNctABVfq9cb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rRNM0GsxFvTk7BCGBysZ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FMcGXdlcUrKmwp2q3gPdj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HAgtjCJxDJZCM4A52t6lK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9YAbAgyiCLVx5CqtUJsmN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FcPoKH1z8KMtVBadxZaK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kjsXE7N1pXNVOHK44Wt2H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DxrEEMjy3dP6qvMU68Kzm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FcPoKH1z8KMtVBadxZaK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kjsXE7N1pXNVOHK44Wt2H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DxrEEMjy3dP6qvMU68Kzm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5Ihei9Pli8j0cJPC4hP8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3197</TotalTime>
  <Words>2525</Words>
  <Application>Microsoft Office PowerPoint</Application>
  <PresentationFormat>Presentación en pantalla (4:3)</PresentationFormat>
  <Paragraphs>201</Paragraphs>
  <Slides>53</Slides>
  <Notes>3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9" baseType="lpstr">
      <vt:lpstr>Aharoni</vt:lpstr>
      <vt:lpstr>Arial</vt:lpstr>
      <vt:lpstr>Arial Black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¿A dónde  y a quiénes</dc:title>
  <dc:creator>Luffi</dc:creator>
  <cp:lastModifiedBy>ernesto garcia gomez</cp:lastModifiedBy>
  <cp:revision>591</cp:revision>
  <dcterms:created xsi:type="dcterms:W3CDTF">2013-04-13T02:54:06Z</dcterms:created>
  <dcterms:modified xsi:type="dcterms:W3CDTF">2014-03-15T20:19:25Z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1h8z9fuht130Tn_l_r8N6AuVsJWcqB8E0DLN1OMvfTH4</vt:lpwstr>
  </property>
  <property fmtid="{D5CDD505-2E9C-101B-9397-08002B2CF9AE}" pid="4" name="Google.Documents.RevisionId">
    <vt:lpwstr>10253079382142271501</vt:lpwstr>
  </property>
  <property fmtid="{D5CDD505-2E9C-101B-9397-08002B2CF9AE}" pid="5" name="Google.Documents.PreviousRevisionId">
    <vt:lpwstr>17336298699588335290</vt:lpwstr>
  </property>
  <property fmtid="{D5CDD505-2E9C-101B-9397-08002B2CF9AE}" pid="6" name="Google.Documents.PluginVersion">
    <vt:lpwstr>2.0.2662.553</vt:lpwstr>
  </property>
  <property fmtid="{D5CDD505-2E9C-101B-9397-08002B2CF9AE}" pid="7" name="Google.Documents.MergeIncapabilityFlags">
    <vt:i4>0</vt:i4>
  </property>
</Properties>
</file>