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1"/>
    <p:sldMasterId id="2147484124" r:id="rId2"/>
    <p:sldMasterId id="2147484148" r:id="rId3"/>
    <p:sldMasterId id="2147484166" r:id="rId4"/>
  </p:sldMasterIdLst>
  <p:notesMasterIdLst>
    <p:notesMasterId r:id="rId33"/>
  </p:notesMasterIdLst>
  <p:sldIdLst>
    <p:sldId id="311" r:id="rId5"/>
    <p:sldId id="257" r:id="rId6"/>
    <p:sldId id="284" r:id="rId7"/>
    <p:sldId id="265" r:id="rId8"/>
    <p:sldId id="326" r:id="rId9"/>
    <p:sldId id="327" r:id="rId10"/>
    <p:sldId id="329" r:id="rId11"/>
    <p:sldId id="328" r:id="rId12"/>
    <p:sldId id="277" r:id="rId13"/>
    <p:sldId id="297" r:id="rId14"/>
    <p:sldId id="312" r:id="rId15"/>
    <p:sldId id="315" r:id="rId16"/>
    <p:sldId id="300" r:id="rId17"/>
    <p:sldId id="330" r:id="rId18"/>
    <p:sldId id="321" r:id="rId19"/>
    <p:sldId id="322" r:id="rId20"/>
    <p:sldId id="279" r:id="rId21"/>
    <p:sldId id="314" r:id="rId22"/>
    <p:sldId id="331" r:id="rId23"/>
    <p:sldId id="332" r:id="rId24"/>
    <p:sldId id="333" r:id="rId25"/>
    <p:sldId id="341" r:id="rId26"/>
    <p:sldId id="344" r:id="rId27"/>
    <p:sldId id="343" r:id="rId28"/>
    <p:sldId id="342" r:id="rId29"/>
    <p:sldId id="334" r:id="rId30"/>
    <p:sldId id="323" r:id="rId31"/>
    <p:sldId id="313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FF"/>
    <a:srgbClr val="A86400"/>
    <a:srgbClr val="B46B00"/>
    <a:srgbClr val="7DFFFF"/>
    <a:srgbClr val="FFFF99"/>
    <a:srgbClr val="EA8B00"/>
    <a:srgbClr val="FF9900"/>
    <a:srgbClr val="DBF991"/>
    <a:srgbClr val="00FFCC"/>
    <a:srgbClr val="0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DANIEL</a:t>
            </a:r>
            <a:r>
              <a:rPr lang="en-US" dirty="0"/>
              <a:t> </a:t>
            </a:r>
            <a:r>
              <a:rPr lang="en-US" sz="2800" dirty="0"/>
              <a:t>8:14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80D-44B5-A388-A2E78219DD6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780D-44B5-A388-A2E78219DD6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80D-44B5-A388-A2E78219DD6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780D-44B5-A388-A2E78219DD6E}"/>
              </c:ext>
            </c:extLst>
          </c:dPt>
          <c:dLbls>
            <c:delete val="1"/>
          </c:dLbls>
          <c:cat>
            <c:strRef>
              <c:f>Hoja1!$A$2:$A$5</c:f>
              <c:strCache>
                <c:ptCount val="2"/>
                <c:pt idx="0">
                  <c:v>2.300 Días.</c:v>
                </c:pt>
                <c:pt idx="1">
                  <c:v>70 Semanas.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D-44B5-A388-A2E78219DD6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C37F9-E043-4EF9-8F9A-3F910F2ADE25}" type="datetimeFigureOut">
              <a:rPr lang="es-CO" smtClean="0"/>
              <a:t>05/09/2016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59EAF-5113-4A1F-93C3-C9B9C5656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50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851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63347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117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6735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16146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6742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35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1356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273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7731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2624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86770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5F3FA-871E-4C4E-B2BB-509B27BD4CC2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049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68E44-D431-4699-A04A-1AA684CA503E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19408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823660-B738-4CEA-B355-82ACA48C7BAF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431611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3DC8CC-9F4B-4AA8-9DF5-59F3EF7C13EB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09957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A2956-6E5D-426B-94AB-01DF0B570A98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4222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31F315-5CEB-4D9A-9EE4-A2E8D0742E33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20978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7109FB-ADE1-4990-AB73-DB1E3FBA9A03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43963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28DEB2-1B29-4DD8-BF0D-5A19AF4C1FE8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58247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A222B-2F4A-4EAC-B1F6-08E1129FFCDF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902384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4054A9-8727-485F-842F-9F0C81657C87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73669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0020F9-51FE-4EC3-89CD-BE6A661C7A92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71126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9568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69277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7852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029266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112715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12278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548743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95533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38170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96616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3513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5778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34277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21331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44270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566242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665414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3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220589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4614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700"/>
            <a:ext cx="7510506" cy="1823305"/>
          </a:xfrm>
        </p:spPr>
        <p:txBody>
          <a:bodyPr anchor="b">
            <a:normAutofit/>
          </a:bodyPr>
          <a:lstStyle>
            <a:lvl1pPr algn="r">
              <a:defRPr sz="21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91330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8" y="2060900"/>
            <a:ext cx="3685073" cy="4031331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060898"/>
            <a:ext cx="3689239" cy="403133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306597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165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8" y="2786029"/>
            <a:ext cx="3685073" cy="3316033"/>
          </a:xfrm>
        </p:spPr>
        <p:txBody>
          <a:bodyPr anchor="t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900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165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9"/>
            <a:ext cx="3701520" cy="3316033"/>
          </a:xfrm>
        </p:spPr>
        <p:txBody>
          <a:bodyPr anchor="t"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5382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9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49633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784009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8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165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7" y="596020"/>
            <a:ext cx="4500964" cy="5506041"/>
          </a:xfrm>
        </p:spPr>
        <p:txBody>
          <a:bodyPr anchor="ctr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8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56101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8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9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50" y="6181346"/>
            <a:ext cx="718502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6"/>
            <a:ext cx="3705300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3" y="6181344"/>
            <a:ext cx="305186" cy="329250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84463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8" y="4377487"/>
            <a:ext cx="7413007" cy="907505"/>
          </a:xfrm>
        </p:spPr>
        <p:txBody>
          <a:bodyPr anchor="b">
            <a:normAutofit/>
          </a:bodyPr>
          <a:lstStyle>
            <a:lvl1pPr algn="l">
              <a:defRPr sz="1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8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9" y="6181346"/>
            <a:ext cx="5337278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492527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1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670365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9" y="860276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3" y="2985923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3" y="596020"/>
            <a:ext cx="6974115" cy="3044079"/>
          </a:xfrm>
        </p:spPr>
        <p:txBody>
          <a:bodyPr anchor="ctr">
            <a:normAutofit/>
          </a:bodyPr>
          <a:lstStyle>
            <a:lvl1pPr algn="l">
              <a:defRPr sz="21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0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860224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1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32078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9" y="753851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7" y="287949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3" y="596020"/>
            <a:ext cx="6974115" cy="2844369"/>
          </a:xfrm>
        </p:spPr>
        <p:txBody>
          <a:bodyPr anchor="ctr">
            <a:normAutofit/>
          </a:bodyPr>
          <a:lstStyle>
            <a:lvl1pPr algn="l">
              <a:defRPr sz="21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8583366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1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682943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04611001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8" y="596018"/>
            <a:ext cx="7511473" cy="131248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081287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8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10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259140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09D6508-E32B-463A-8880-9AD9CEEFE2DE}" type="slidenum">
              <a:rPr lang="es-ES" altLang="es-CO"/>
              <a:pPr/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5146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72715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  <p:sldLayoutId id="2147484161" r:id="rId13"/>
    <p:sldLayoutId id="2147484162" r:id="rId14"/>
    <p:sldLayoutId id="2147484163" r:id="rId15"/>
    <p:sldLayoutId id="2147484164" r:id="rId16"/>
    <p:sldLayoutId id="214748416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8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9" y="6178262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8" y="6178262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3" y="6178262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400240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  <p:sldLayoutId id="2147484180" r:id="rId14"/>
    <p:sldLayoutId id="2147484181" r:id="rId15"/>
    <p:sldLayoutId id="2147484182" r:id="rId16"/>
    <p:sldLayoutId id="2147484183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1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13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825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825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30000"/>
        <a:buFont typeface="Arial"/>
        <a:buChar char="•"/>
        <a:defRPr sz="825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825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00" y="1066932"/>
            <a:ext cx="5818999" cy="472413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59113" y="3380922"/>
            <a:ext cx="5225775" cy="923330"/>
          </a:xfrm>
          <a:prstGeom prst="rect">
            <a:avLst/>
          </a:prstGeom>
          <a:noFill/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4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190500">
                    <a:schemeClr val="tx1"/>
                  </a:glow>
                </a:effectLst>
                <a:uLnTx/>
                <a:uFillTx/>
                <a:latin typeface="Comic Sans MS" panose="030F0702030302020204" pitchFamily="66" charset="0"/>
              </a:rPr>
              <a:t>Simple Lógica.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901358" y="2588675"/>
            <a:ext cx="5341285" cy="923330"/>
          </a:xfrm>
          <a:prstGeom prst="rect">
            <a:avLst/>
          </a:prstGeom>
          <a:effectLst>
            <a:glow rad="190500">
              <a:schemeClr val="tx1"/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kern="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190500">
                    <a:schemeClr val="tx1"/>
                  </a:glow>
                </a:effectLst>
                <a:latin typeface="Comic Sans MS" panose="030F0702030302020204" pitchFamily="66" charset="0"/>
              </a:rPr>
              <a:t>Los 2.300 Días:</a:t>
            </a:r>
            <a:r>
              <a:rPr lang="es-CO" sz="5400" b="1" kern="0" dirty="0">
                <a:ln>
                  <a:solidFill>
                    <a:schemeClr val="tx1"/>
                  </a:solidFill>
                </a:ln>
                <a:effectLst>
                  <a:glow rad="190500">
                    <a:schemeClr val="tx1"/>
                  </a:glow>
                </a:effectLst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3042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752342" y="868186"/>
            <a:ext cx="5639317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4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chemeClr val="bg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Visión de Daniel 8.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15875" y="5793650"/>
            <a:ext cx="5712250" cy="5847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¿Qué vio el profeta Daniel?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437743" y="2117549"/>
            <a:ext cx="6268513" cy="304698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 el año tercero del reinado del rey Belsasar </a:t>
            </a:r>
            <a:r>
              <a:rPr lang="es-CO" sz="32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apareció una visión</a:t>
            </a:r>
            <a:r>
              <a:rPr lang="es-CO" sz="32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88900"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2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mí, Daniel, …yo estaba en Susa, que es la capital del reino en la provincia de </a:t>
            </a:r>
            <a:r>
              <a:rPr lang="es-CO" sz="32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Elam</a:t>
            </a:r>
            <a:r>
              <a:rPr lang="es-CO" sz="32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s-CO" sz="3200" kern="0" dirty="0">
              <a:ln w="19050">
                <a:solidFill>
                  <a:prstClr val="black"/>
                </a:solidFill>
              </a:ln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s-CO" sz="32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vi, pues, en visión, </a:t>
            </a:r>
            <a:r>
              <a:rPr lang="es-CO" sz="32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estando junto al río Ulai”. </a:t>
            </a:r>
            <a:r>
              <a:rPr lang="es-CO" sz="32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chemeClr val="bg1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8:1,2.</a:t>
            </a:r>
            <a:endParaRPr kumimoji="0" lang="es-CO" sz="3200" i="0" u="none" strike="noStrike" kern="0" cap="none" spc="0" normalizeH="0" baseline="0" noProof="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effectLst>
                <a:glow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2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255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80231" y="5124799"/>
            <a:ext cx="4783537" cy="10772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>
                    <a:schemeClr val="tx1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 presentación nos ocuparemos en el punto 4.</a:t>
            </a:r>
            <a:endParaRPr kumimoji="0" lang="es-ES" sz="3200" b="1" i="0" u="none" strike="noStrike" kern="0" cap="none" spc="50" normalizeH="0" baseline="0" noProof="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>
                  <a:schemeClr val="tx1"/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65851" y="532044"/>
            <a:ext cx="5612297" cy="15696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i="0" u="none" strike="noStrike" kern="0" cap="none" spc="50" normalizeH="0" baseline="0" noProof="0" dirty="0">
                <a:ln w="190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</a:t>
            </a:r>
            <a:r>
              <a:rPr kumimoji="0" lang="es-CO" sz="3200" i="0" u="none" strike="noStrike" kern="0" cap="none" spc="50" normalizeH="0" noProof="0" dirty="0">
                <a:ln w="190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visión se le muestran al profeta Daniel cuatro escenas y la explicación de la visión.</a:t>
            </a:r>
            <a:endParaRPr kumimoji="0" lang="es-ES" sz="3200" i="0" u="none" strike="noStrike" kern="0" cap="none" spc="50" normalizeH="0" baseline="0" noProof="0" dirty="0">
              <a:ln w="19050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4" name="Globo: flecha hacia abajo 3"/>
          <p:cNvSpPr/>
          <p:nvPr/>
        </p:nvSpPr>
        <p:spPr>
          <a:xfrm>
            <a:off x="1765851" y="2321424"/>
            <a:ext cx="5612297" cy="2962400"/>
          </a:xfrm>
          <a:prstGeom prst="downArrow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kern="0" spc="5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carnero.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kern="0" spc="5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</a:t>
            </a:r>
            <a:r>
              <a:rPr lang="es-CO" sz="32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3200" kern="0" spc="5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macho cabrío.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kern="0" spc="50" dirty="0">
                <a:ln w="1905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cuerno pequeño.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Los 2.300 días.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3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074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bg1">
                <a:lumMod val="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DBEAB9"/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vertical 1"/>
          <p:cNvSpPr/>
          <p:nvPr/>
        </p:nvSpPr>
        <p:spPr>
          <a:xfrm>
            <a:off x="1179443" y="447422"/>
            <a:ext cx="7271224" cy="2502546"/>
          </a:xfrm>
          <a:prstGeom prst="verticalScroll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CO" sz="36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él dijo: </a:t>
            </a:r>
            <a:r>
              <a:rPr lang="es-CO" sz="36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Hasta dos mil trescientas tardes y mañanas</a:t>
            </a:r>
            <a:r>
              <a:rPr lang="es-CO" sz="36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luego </a:t>
            </a:r>
          </a:p>
          <a:p>
            <a:pPr lvl="0" algn="ctr">
              <a:defRPr/>
            </a:pPr>
            <a:r>
              <a:rPr lang="es-CO" sz="3600" b="1" i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será purificado”. </a:t>
            </a:r>
          </a:p>
          <a:p>
            <a:pPr lvl="0" algn="ctr">
              <a:defRPr/>
            </a:pPr>
            <a:r>
              <a:rPr lang="es-CO" sz="3200" b="1" i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8:14. </a:t>
            </a:r>
            <a:endParaRPr lang="es-CO" sz="3200" b="1" i="1" kern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prstClr val="black"/>
                </a:glow>
              </a:effectLst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718300" y="6301408"/>
            <a:ext cx="1905000" cy="457200"/>
          </a:xfrm>
        </p:spPr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4</a:t>
            </a:fld>
            <a:endParaRPr lang="es-ES" altLang="es-CO"/>
          </a:p>
        </p:txBody>
      </p:sp>
      <p:sp>
        <p:nvSpPr>
          <p:cNvPr id="6" name="Rectángulo 5"/>
          <p:cNvSpPr/>
          <p:nvPr/>
        </p:nvSpPr>
        <p:spPr>
          <a:xfrm>
            <a:off x="998163" y="3277640"/>
            <a:ext cx="2754558" cy="3046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kern="0" dirty="0">
                <a:ln w="19050">
                  <a:solidFill>
                    <a:srgbClr val="FFFF99"/>
                  </a:solidFill>
                </a:ln>
                <a:solidFill>
                  <a:srgbClr val="FFFF99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2.300 días pertenecen a la cuarta escena de la visión de Daniel 8</a:t>
            </a:r>
          </a:p>
          <a:p>
            <a:pPr lvl="0">
              <a:defRPr/>
            </a:pPr>
            <a:r>
              <a:rPr lang="es-CO" sz="3200" kern="0" dirty="0">
                <a:ln w="19050">
                  <a:solidFill>
                    <a:srgbClr val="FFFF99"/>
                  </a:solidFill>
                </a:ln>
                <a:solidFill>
                  <a:srgbClr val="FFFF99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(Vers. 13 y 14).</a:t>
            </a:r>
            <a:endParaRPr kumimoji="0" lang="es-CO" sz="3200" i="0" u="none" strike="noStrike" kern="0" cap="none" spc="0" normalizeH="0" baseline="0" noProof="0" dirty="0">
              <a:ln w="19050">
                <a:solidFill>
                  <a:srgbClr val="FFFF99"/>
                </a:solidFill>
              </a:ln>
              <a:solidFill>
                <a:srgbClr val="FFFF99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69" y="3109771"/>
            <a:ext cx="4078846" cy="339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645726" y="5104919"/>
            <a:ext cx="5852549" cy="1077218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manera que los 2.300 días son en realidad 2.300 años.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45726" y="1597926"/>
            <a:ext cx="5852549" cy="3046988"/>
          </a:xfrm>
          <a:prstGeom prst="rect">
            <a:avLst/>
          </a:prstGeom>
          <a:solidFill>
            <a:srgbClr val="D5FFAB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las profecías simbólicas de la Biblia un día equivale a un año. Principio que se establece en</a:t>
            </a:r>
          </a:p>
          <a:p>
            <a:pPr lvl="0" algn="ctr" defTabSz="91440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000" i="1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Números 14:34 </a:t>
            </a:r>
            <a:r>
              <a:rPr lang="es-CO" sz="3000" i="1" kern="0" dirty="0">
                <a:ln w="19050">
                  <a:solidFill>
                    <a:srgbClr val="00FFFF"/>
                  </a:solidFill>
                </a:ln>
                <a:solidFill>
                  <a:srgbClr val="00FFFF"/>
                </a:solidFill>
                <a:effectLst>
                  <a:glow rad="63500">
                    <a:srgbClr val="00206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“Un año por cada día”; </a:t>
            </a:r>
            <a:r>
              <a:rPr lang="es-CO" sz="3000" i="1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CO" sz="3000" i="1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Ezequiel 4:6. </a:t>
            </a:r>
            <a:r>
              <a:rPr lang="es-CO" sz="3000" i="1" kern="0" dirty="0">
                <a:ln w="19050">
                  <a:solidFill>
                    <a:srgbClr val="00FFFF"/>
                  </a:solidFill>
                </a:ln>
                <a:solidFill>
                  <a:srgbClr val="00FFFF"/>
                </a:solidFill>
                <a:effectLst>
                  <a:glow rad="63500">
                    <a:srgbClr val="253917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“Día por año, día por año te lo he dado”.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031B0-5D57-425A-B543-A3B7CBF5E319}" type="slidenum">
              <a:rPr kumimoji="0" lang="es-CO" sz="1800" b="1" i="0" u="none" strike="noStrike" kern="0" cap="none" spc="0" normalizeH="0" baseline="0" noProof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O" sz="1800" b="1" i="0" u="none" strike="noStrike" kern="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383138" y="562961"/>
            <a:ext cx="6377725" cy="7078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¿Cuánto tiempo es 2.300 días?</a:t>
            </a:r>
            <a:endParaRPr kumimoji="0" lang="es-CO" sz="4000" b="1" i="0" u="none" strike="noStrike" kern="0" cap="none" spc="0" normalizeH="0" baseline="0" noProof="0" dirty="0">
              <a:ln>
                <a:solidFill>
                  <a:schemeClr val="tx1"/>
                </a:solidFill>
              </a:ln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8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17" y="2398962"/>
            <a:ext cx="5143766" cy="37691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00116" y="3895208"/>
            <a:ext cx="5143767" cy="240065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FF3300"/>
                  </a:solidFill>
                </a:ln>
                <a:solidFill>
                  <a:srgbClr val="FF33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esperaba que Jerusalén y su santuario asolado fueran restaurados al fin de los 70 años del cautiverio de los judíos en Babilonia. </a:t>
            </a:r>
            <a:r>
              <a:rPr lang="es-CO" sz="3000" dirty="0">
                <a:ln w="19050">
                  <a:solidFill>
                    <a:srgbClr val="44546A"/>
                  </a:solidFill>
                </a:ln>
                <a:solidFill>
                  <a:srgbClr val="44546A"/>
                </a:solidFill>
                <a:latin typeface="Arial Narrow" panose="020B0606020202030204" pitchFamily="34" charset="0"/>
              </a:rPr>
              <a:t>(Jeremías 25:12; 29:10).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44546A"/>
                </a:solidFill>
              </a:ln>
              <a:solidFill>
                <a:srgbClr val="1F0EFE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554284" y="1062414"/>
            <a:ext cx="5880186" cy="10156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ángel Gabriel fue comisionado para explicarle la visión a Daniel (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8:16</a:t>
            </a: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000116" y="2398961"/>
            <a:ext cx="5143767" cy="14773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ángel dijo</a:t>
            </a:r>
            <a:r>
              <a:rPr kumimoji="0" lang="es-CO" sz="3000" i="0" u="none" strike="noStrike" kern="0" cap="none" spc="0" normalizeH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</a:t>
            </a:r>
            <a:r>
              <a:rPr lang="es-CO" sz="3000" kern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000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sería </a:t>
            </a:r>
            <a:r>
              <a:rPr lang="es-CO" sz="3000" i="1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purificado (</a:t>
            </a:r>
            <a:r>
              <a:rPr lang="es-CO" sz="3000" i="1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restaurado</a:t>
            </a:r>
            <a:r>
              <a:rPr lang="es-CO" sz="3000" i="1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CO" sz="3000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después de 2.300 días (</a:t>
            </a:r>
            <a:r>
              <a:rPr lang="es-CO" sz="30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años</a:t>
            </a:r>
            <a:r>
              <a:rPr lang="es-CO" sz="3000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29600" y="616550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5525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326" y="3470710"/>
            <a:ext cx="3821348" cy="2862322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8289164" y="5870576"/>
            <a:ext cx="417516" cy="377825"/>
          </a:xfrm>
        </p:spPr>
        <p:txBody>
          <a:bodyPr/>
          <a:lstStyle/>
          <a:p>
            <a:pPr lvl="0" defTabSz="914400">
              <a:defRPr/>
            </a:pPr>
            <a:fld id="{EF0031B0-5D57-425A-B543-A3B7CBF5E319}" type="slidenum">
              <a:rPr lang="es-CO" sz="1800" b="1" ker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pPr lvl="0" defTabSz="914400">
                <a:defRPr/>
              </a:pPr>
              <a:t>7</a:t>
            </a:fld>
            <a:endParaRPr lang="es-CO" sz="1800" b="1" kern="0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597470" y="2682449"/>
            <a:ext cx="5949060" cy="55399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explicación del ángel fue interrumpida. 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55304" y="960936"/>
            <a:ext cx="5691226" cy="1477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472C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estaba pensando</a:t>
            </a:r>
            <a:r>
              <a:rPr kumimoji="0" lang="es-CO" sz="3000" i="0" u="none" strike="noStrike" kern="0" cap="none" spc="0" normalizeH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santuario terrenal, pero el ángel estaba hablando del Santuario </a:t>
            </a:r>
            <a:r>
              <a:rPr lang="es-CO" sz="3000" kern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s-CO" sz="3000" i="0" u="none" strike="noStrike" kern="0" cap="none" spc="0" normalizeH="0" noProof="0" dirty="0" err="1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elestial</a:t>
            </a:r>
            <a:r>
              <a:rPr kumimoji="0" lang="es-CO" sz="3000" i="0" u="none" strike="noStrike" kern="0" cap="none" spc="0" normalizeH="0" noProof="0" dirty="0">
                <a:ln w="19050">
                  <a:solidFill>
                    <a:srgbClr val="1F0EFE"/>
                  </a:solidFill>
                </a:ln>
                <a:solidFill>
                  <a:srgbClr val="1F0EFE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1F0EFE"/>
                </a:solidFill>
              </a:ln>
              <a:solidFill>
                <a:srgbClr val="1F0EFE"/>
              </a:solidFill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45465" y="3470710"/>
            <a:ext cx="5635996" cy="2862322"/>
          </a:xfrm>
          <a:prstGeom prst="rect">
            <a:avLst/>
          </a:prstGeom>
          <a:solidFill>
            <a:srgbClr val="EFFC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Según el mismo profeta: </a:t>
            </a:r>
            <a:r>
              <a:rPr lang="es-CO" sz="3000" kern="0" dirty="0">
                <a:ln w="19050">
                  <a:solidFill>
                    <a:srgbClr val="006600"/>
                  </a:solidFill>
                </a:ln>
                <a:solidFill>
                  <a:srgbClr val="01790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000" i="1" kern="0" dirty="0">
                <a:ln w="19050">
                  <a:solidFill>
                    <a:srgbClr val="006600"/>
                  </a:solidFill>
                </a:ln>
                <a:solidFill>
                  <a:srgbClr val="01790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 Daniel quedé quebrantado, … estaba espantado a causa de la visión, y no la entendía</a:t>
            </a:r>
            <a:r>
              <a:rPr lang="es-CO" sz="3000" kern="0" dirty="0">
                <a:ln w="19050">
                  <a:solidFill>
                    <a:srgbClr val="006600"/>
                  </a:solidFill>
                </a:ln>
                <a:solidFill>
                  <a:srgbClr val="01790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</a:t>
            </a: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8:27</a:t>
            </a:r>
            <a:r>
              <a:rPr lang="es-CO" sz="30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Nótese que similar le ocurrió al profeta al comienzo de la explicación.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8:18.</a:t>
            </a:r>
            <a:endParaRPr lang="es-CO" dirty="0">
              <a:ln w="19050"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0076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13" y="3207470"/>
            <a:ext cx="3193774" cy="32572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/>
          <p:cNvSpPr/>
          <p:nvPr/>
        </p:nvSpPr>
        <p:spPr>
          <a:xfrm>
            <a:off x="1116963" y="589994"/>
            <a:ext cx="6910075" cy="2400657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rgbClr val="5B9BD5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44546A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Arial Narrow" panose="020B0606020202030204" pitchFamily="34" charset="0"/>
              </a:rPr>
              <a:t>Unos 13 años más tarde, cuando estaban a punto de cumplirse los 70 años del cautiverio, </a:t>
            </a:r>
          </a:p>
          <a:p>
            <a:pPr lvl="0" algn="ctr" defTabSz="914400"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</a:rPr>
              <a:t>el profeta, preocupado, ora a Dios por Jerusalén y su santuario asolado.</a:t>
            </a:r>
            <a:r>
              <a:rPr lang="es-CO" sz="3000" kern="0" dirty="0">
                <a:ln w="19050">
                  <a:solidFill>
                    <a:srgbClr val="004200"/>
                  </a:solidFill>
                </a:ln>
                <a:solidFill>
                  <a:srgbClr val="003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 oración ocupa la mayor parte del capítulo 9. </a:t>
            </a:r>
            <a:r>
              <a:rPr lang="es-CO" sz="3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(Vers. 4-19).</a:t>
            </a: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0000CC"/>
                </a:solidFill>
              </a:ln>
              <a:solidFill>
                <a:srgbClr val="FF0000"/>
              </a:solidFill>
              <a:effectLst/>
              <a:uLnTx/>
              <a:uFillTx/>
              <a:latin typeface="Comic Sans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23519" y="3176179"/>
            <a:ext cx="4696962" cy="3323987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000" i="1" kern="0" dirty="0">
                <a:ln w="19050">
                  <a:solidFill>
                    <a:srgbClr val="663300"/>
                  </a:solidFill>
                </a:ln>
                <a:solidFill>
                  <a:srgbClr val="6633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 Daniel miré atentamente en los libros el número de los años de que habló Jehová al profeta Jeremías, que habían de cumplirse las desolaciones de Jerusalén en setenta años”. </a:t>
            </a:r>
            <a:r>
              <a:rPr lang="es-CO" sz="3000" i="1" kern="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9:2. </a:t>
            </a:r>
            <a:endParaRPr kumimoji="0" lang="es-CO" sz="3000" i="1" u="none" strike="noStrike" kern="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63500">
                  <a:srgbClr val="44546A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999247" y="615981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2104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474678" y="636289"/>
            <a:ext cx="6194644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la oración del profeta es interrumpida por el ángel Gabriel.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88504" y="1964736"/>
            <a:ext cx="7566992" cy="4031873"/>
          </a:xfrm>
          <a:prstGeom prst="rect">
            <a:avLst/>
          </a:prstGeom>
          <a:solidFill>
            <a:srgbClr val="D6E3AB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i="1" kern="0" dirty="0">
                <a:ln w="19050">
                  <a:solidFill>
                    <a:srgbClr val="004200"/>
                  </a:solidFill>
                </a:ln>
                <a:solidFill>
                  <a:srgbClr val="003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200" i="1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Aún estaba hablando y orando, y confesando mi pecado y el pecado de mi pueblo Israel, y derramaba mi ruego delante de Jehová mi Dios por el monte santo de mi Dios; </a:t>
            </a:r>
          </a:p>
          <a:p>
            <a:pPr lvl="0" algn="ctr">
              <a:defRPr/>
            </a:pPr>
            <a:r>
              <a:rPr lang="es-CO" sz="3200" i="1" kern="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aún estaba hablando en oración, cuando el varón Gabriel, a quien había visto en la visión al principio, volando con presteza, vino a mí como a la hora del sacrificio de la tarde”.  </a:t>
            </a:r>
            <a:r>
              <a:rPr kumimoji="0" lang="es-CO" sz="3200" i="1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8:20,21.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476328" y="612005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2224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1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999421" y="864470"/>
            <a:ext cx="5145158" cy="1200329"/>
          </a:xfrm>
          <a:prstGeom prst="rect">
            <a:avLst/>
          </a:prstGeom>
          <a:solidFill>
            <a:srgbClr val="C00000"/>
          </a:solidFill>
          <a:ln w="9525" cap="rnd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¿Para qué vino el ángel Gabriel?</a:t>
            </a:r>
          </a:p>
        </p:txBody>
      </p:sp>
      <p:sp>
        <p:nvSpPr>
          <p:cNvPr id="5" name="Espaço Reservado para Conteúdo 12"/>
          <p:cNvSpPr txBox="1">
            <a:spLocks/>
          </p:cNvSpPr>
          <p:nvPr/>
        </p:nvSpPr>
        <p:spPr>
          <a:xfrm>
            <a:off x="1999421" y="2385826"/>
            <a:ext cx="5145158" cy="2066903"/>
          </a:xfrm>
          <a:prstGeom prst="rect">
            <a:avLst/>
          </a:prstGeom>
          <a:ln w="38100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s-CO" i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“Y me hizo entender, y habló conmigo, diciendo: </a:t>
            </a:r>
            <a:r>
              <a:rPr lang="es-CO" i="1" dirty="0">
                <a:ln w="19050">
                  <a:solidFill>
                    <a:srgbClr val="1F34FD"/>
                  </a:solidFill>
                </a:ln>
                <a:solidFill>
                  <a:srgbClr val="1F34FD"/>
                </a:solidFill>
                <a:latin typeface="Arial Narrow" panose="020B0606020202030204" pitchFamily="34" charset="0"/>
              </a:rPr>
              <a:t>Daniel, ahora he salido para darte sabiduría y entendimiento</a:t>
            </a:r>
            <a:r>
              <a:rPr lang="es-CO" i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”. Daniel 9:22. </a:t>
            </a:r>
            <a:endParaRPr kumimoji="0" lang="es-ES_tradnl" i="1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71575" y="4784325"/>
            <a:ext cx="6400851" cy="156966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El ángel vino para continuar la explicación de la visión del capítulo 8 que quedó inconclusa unos 13 años atrás.</a:t>
            </a:r>
            <a:endParaRPr lang="es-CO" sz="3200" dirty="0">
              <a:ln w="19050">
                <a:solidFill>
                  <a:srgbClr val="FF0000"/>
                </a:solidFill>
              </a:ln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094265" y="597428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056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>
                <a:lumMod val="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DBEAB9"/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225827" y="1247661"/>
            <a:ext cx="6692347" cy="2062103"/>
          </a:xfrm>
          <a:prstGeom prst="rect">
            <a:avLst/>
          </a:prstGeom>
          <a:gradFill>
            <a:gsLst>
              <a:gs pos="99000">
                <a:schemeClr val="accent1">
                  <a:tint val="70000"/>
                  <a:lumMod val="110000"/>
                </a:schemeClr>
              </a:gs>
              <a:gs pos="100000">
                <a:schemeClr val="accent1">
                  <a:tint val="82000"/>
                  <a:alpha val="74000"/>
                </a:schemeClr>
              </a:gs>
            </a:gsLst>
          </a:gradFill>
          <a:ln w="38100">
            <a:solidFill>
              <a:srgbClr val="7700EE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200" i="1" kern="0" dirty="0">
                <a:ln w="19050">
                  <a:solidFill>
                    <a:srgbClr val="4F009E"/>
                  </a:solidFill>
                </a:ln>
                <a:solidFill>
                  <a:srgbClr val="6600C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“Al principio de tus ruegos fue dada la orden, y yo he venido para enseñártela, porque tú eres muy amado. Entiende, pues, la orden, y entiende la visión”. </a:t>
            </a: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9:23. </a:t>
            </a:r>
            <a:endParaRPr kumimoji="0" lang="es-CO" sz="3200" i="1" u="none" strike="noStrike" kern="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57957" y="3821173"/>
            <a:ext cx="5228086" cy="2062103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 entonces que los 2300 días de Daniel 8:14 se pueden entender sólo a luz de lo revelado por el ángel en el capítulo 9.</a:t>
            </a:r>
            <a:endParaRPr kumimoji="0" lang="es-CO" sz="3200" i="0" u="none" strike="noStrike" kern="0" cap="none" spc="0" normalizeH="0" baseline="0" noProof="0" dirty="0">
              <a:ln w="19050">
                <a:solidFill>
                  <a:srgbClr val="C00000"/>
                </a:solidFill>
              </a:ln>
              <a:solidFill>
                <a:schemeClr val="accent4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854389" y="587057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9567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38" y="5232736"/>
            <a:ext cx="1434825" cy="101566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677315" y="618821"/>
            <a:ext cx="5789371" cy="1015663"/>
          </a:xfrm>
          <a:prstGeom prst="rect">
            <a:avLst/>
          </a:prstGeom>
          <a:solidFill>
            <a:srgbClr val="9E0000"/>
          </a:solidFill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dirty="0">
                <a:ln w="952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El ángel continuó la explicación en el punto que se dio la interrupción.</a:t>
            </a:r>
            <a:endParaRPr lang="es-CO" sz="3000" b="1" dirty="0">
              <a:ln w="9525">
                <a:solidFill>
                  <a:schemeClr val="tx2">
                    <a:lumMod val="40000"/>
                    <a:lumOff val="60000"/>
                  </a:schemeClr>
                </a:solidFill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154339" y="1982571"/>
            <a:ext cx="6835322" cy="2862322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/>
            <a:r>
              <a:rPr lang="es-CO" sz="3000" i="1" kern="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“Setenta semanas están </a:t>
            </a:r>
            <a:r>
              <a:rPr lang="es-CO" sz="30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determinadas</a:t>
            </a:r>
            <a:r>
              <a:rPr lang="es-CO" sz="3000" i="1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kern="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sobre tu pueblo y sobre tu santa ciudad, para terminar la prevaricación, y poner fin al pecado, y expiar la iniquidad, para traer la justicia perdurable, y sellar la visión y la profecía, y ungir al Santo de los santos”. </a:t>
            </a:r>
            <a:r>
              <a:rPr lang="es-CO" sz="30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Daniel</a:t>
            </a:r>
            <a:r>
              <a:rPr lang="es-CO" sz="3000" i="1" kern="0" dirty="0">
                <a:ln w="19050">
                  <a:solidFill>
                    <a:srgbClr val="A50021"/>
                  </a:solidFill>
                </a:ln>
                <a:solidFill>
                  <a:srgbClr val="A50021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9:24.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89163" y="5232736"/>
            <a:ext cx="5400498" cy="101566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30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“</a:t>
            </a:r>
            <a:r>
              <a:rPr lang="es-CO" sz="3000" dirty="0" err="1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Chathak</a:t>
            </a:r>
            <a:r>
              <a:rPr lang="es-CO" sz="30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” </a:t>
            </a:r>
            <a:r>
              <a:rPr lang="es-CO" sz="3000" dirty="0">
                <a:ln w="19050"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 Narrow" panose="020B0606020202030204" pitchFamily="34" charset="0"/>
              </a:rPr>
              <a:t>palabra hebrea que significa </a:t>
            </a:r>
            <a:r>
              <a:rPr lang="es-CO" sz="30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cortar, determinar, decretar.</a:t>
            </a:r>
            <a:endParaRPr lang="es-CO" sz="3000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226783" y="602728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Calibri" panose="020F0502020204030204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0244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12371" y="1613385"/>
            <a:ext cx="3919258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¿Cuánto tiempo son 70 semanas?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901540" y="3474804"/>
            <a:ext cx="5340919" cy="1938992"/>
          </a:xfrm>
          <a:prstGeom prst="rect">
            <a:avLst/>
          </a:prstGeom>
          <a:solidFill>
            <a:srgbClr val="45F172">
              <a:alpha val="80000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dirty="0">
                <a:ln w="19050">
                  <a:solidFill>
                    <a:srgbClr val="253917"/>
                  </a:solidFill>
                </a:ln>
                <a:solidFill>
                  <a:srgbClr val="014507"/>
                </a:solidFill>
                <a:latin typeface="Arial Narrow" panose="020B0606020202030204" pitchFamily="34" charset="0"/>
              </a:rPr>
              <a:t>70 semanas de 7 días cada una equivalen a 490 días. Pero aplicando el principio día por año, </a:t>
            </a:r>
            <a:r>
              <a:rPr lang="es-ES_tradnl" sz="3000" dirty="0">
                <a:ln w="19050">
                  <a:solidFill>
                    <a:srgbClr val="7700EE"/>
                  </a:solidFill>
                </a:ln>
                <a:solidFill>
                  <a:srgbClr val="7700EE"/>
                </a:solidFill>
                <a:latin typeface="Arial Narrow" panose="020B0606020202030204" pitchFamily="34" charset="0"/>
              </a:rPr>
              <a:t>70 semanas (490 días) son en realidad 490 años.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723201" y="590802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1589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668891" y="745369"/>
            <a:ext cx="5434274" cy="193899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Lo que el ángel Gabriel está diciendo es que de los 2300 días (</a:t>
            </a:r>
            <a:r>
              <a:rPr lang="es-ES_tradnl" sz="30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años</a:t>
            </a:r>
            <a:r>
              <a:rPr lang="es-ES_tradnl" sz="30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), están apartadas 70 semanas (</a:t>
            </a:r>
            <a:r>
              <a:rPr lang="es-ES_tradnl" sz="30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490 años</a:t>
            </a:r>
            <a:r>
              <a:rPr lang="es-ES_tradnl" sz="30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) para los judíos (</a:t>
            </a:r>
            <a:r>
              <a:rPr lang="es-ES_tradnl" sz="30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el pueblo de Daniel</a:t>
            </a:r>
            <a:r>
              <a:rPr lang="es-ES_tradnl" sz="30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).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z="18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pPr>
                <a:defRPr/>
              </a:pPr>
              <a:t>14</a:t>
            </a:fld>
            <a:endParaRPr lang="es-ES" altLang="es-CO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2468058"/>
              </p:ext>
            </p:extLst>
          </p:nvPr>
        </p:nvGraphicFramePr>
        <p:xfrm>
          <a:off x="1436242" y="3106273"/>
          <a:ext cx="6271517" cy="3407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2"/>
          <p:cNvSpPr/>
          <p:nvPr/>
        </p:nvSpPr>
        <p:spPr>
          <a:xfrm>
            <a:off x="1521380" y="3269410"/>
            <a:ext cx="1476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70 semanas</a:t>
            </a:r>
          </a:p>
          <a:p>
            <a:r>
              <a:rPr lang="es-ES_tradnl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(490 años)</a:t>
            </a:r>
            <a:endParaRPr lang="es-CO" sz="1100" dirty="0">
              <a:solidFill>
                <a:sysClr val="windowText" lastClr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070682" y="5826488"/>
            <a:ext cx="16001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2.300 días</a:t>
            </a:r>
          </a:p>
          <a:p>
            <a:r>
              <a:rPr lang="es-ES_tradnl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(2.300 años)</a:t>
            </a:r>
            <a:endParaRPr lang="es-CO" sz="1100" dirty="0">
              <a:solidFill>
                <a:sysClr val="windowText" lastClr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4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C00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63391" y="2231893"/>
            <a:ext cx="5217215" cy="3539430"/>
          </a:xfrm>
          <a:prstGeom prst="rect">
            <a:avLst/>
          </a:prstGeom>
          <a:solidFill>
            <a:srgbClr val="FFFFB9"/>
          </a:solidFill>
          <a:ln w="38100" cap="flat" cmpd="sng" algn="ctr">
            <a:solidFill>
              <a:srgbClr val="00AC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kumimoji="0" lang="es-CO" sz="2800" b="1" i="1" u="none" strike="noStrike" kern="0" cap="none" spc="50" normalizeH="0" baseline="0" noProof="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“</a:t>
            </a:r>
            <a:r>
              <a:rPr lang="es-CO" sz="2800" b="1" i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Sabe, pues, y entiende, que </a:t>
            </a:r>
            <a:r>
              <a:rPr lang="es-CO" sz="2800" b="1" i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desde la salida de la orden para restaurar y edificar a Jerusalén</a:t>
            </a:r>
          </a:p>
          <a:p>
            <a:pPr lvl="0" algn="ctr" defTabSz="914400">
              <a:defRPr/>
            </a:pPr>
            <a:r>
              <a:rPr lang="es-CO" sz="2800" b="1" i="1" kern="0" spc="50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2800" b="1" i="1" kern="0" spc="50" dirty="0">
                <a:ln w="9525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hasta el Mesías Príncipe, </a:t>
            </a:r>
            <a:r>
              <a:rPr lang="es-CO" sz="2800" b="1" i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habrá siete semanas, y sesenta y dos semanas; se volverá a edificar la plaza y el muro en tiempos angustiosos”.</a:t>
            </a:r>
            <a:r>
              <a:rPr kumimoji="0" lang="es-CO" sz="2800" b="1" i="1" u="none" strike="noStrike" kern="0" cap="none" spc="50" normalizeH="0" baseline="0" noProof="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2800" b="1" i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Daniel 9:25. </a:t>
            </a:r>
            <a:endParaRPr kumimoji="0" lang="es-ES" sz="2800" b="1" i="1" u="none" strike="noStrike" kern="0" cap="none" spc="50" normalizeH="0" baseline="0" noProof="0" dirty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358519" y="755880"/>
            <a:ext cx="4426962" cy="1077218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¿Cuándo empiezan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las 70 semanas (490 años)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65513" y="2808767"/>
            <a:ext cx="4412975" cy="1815882"/>
          </a:xfrm>
          <a:prstGeom prst="rect">
            <a:avLst/>
          </a:prstGeom>
          <a:solidFill>
            <a:srgbClr val="7DFFFF"/>
          </a:solidFill>
          <a:ln w="38100">
            <a:solidFill>
              <a:srgbClr val="2121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s-CO" sz="2800" b="1" i="1" kern="0" spc="50" dirty="0">
                <a:ln w="9525" cmpd="sng">
                  <a:solidFill>
                    <a:srgbClr val="0909FF"/>
                  </a:solidFill>
                  <a:prstDash val="solid"/>
                </a:ln>
                <a:solidFill>
                  <a:srgbClr val="0909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“Desde la salida de la orden”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Se refiere al decreto que dio Artajerjes rey de Persia en el año 457 a.C.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909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2800" kern="0" spc="50" dirty="0">
                <a:ln w="19050" cmpd="sng">
                  <a:solidFill>
                    <a:srgbClr val="2121FF"/>
                  </a:solidFill>
                  <a:prstDash val="solid"/>
                </a:ln>
                <a:solidFill>
                  <a:srgbClr val="2121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Esdras 7:11-26. </a:t>
            </a:r>
            <a:endParaRPr lang="es-CO" dirty="0">
              <a:ln w="19050" cmpd="sng">
                <a:solidFill>
                  <a:srgbClr val="2121FF"/>
                </a:solidFill>
                <a:prstDash val="solid"/>
              </a:ln>
              <a:solidFill>
                <a:srgbClr val="2121FF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252790" y="6421049"/>
            <a:ext cx="584997" cy="298175"/>
          </a:xfrm>
        </p:spPr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8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</a:rPr>
              <a:pPr>
                <a:defRPr/>
              </a:pPr>
              <a:t>15</a:t>
            </a:fld>
            <a:endParaRPr lang="es-ES" altLang="es-CO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41930" y="3345455"/>
            <a:ext cx="4060135" cy="1815882"/>
          </a:xfrm>
          <a:prstGeom prst="rect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es-CO" sz="2800" b="1" i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“Hasta el Mesías Príncipe”</a:t>
            </a:r>
            <a:r>
              <a:rPr lang="es-CO" sz="2800" b="1" i="1" kern="0" spc="50" dirty="0">
                <a:ln w="9525" cmpd="sng">
                  <a:solidFill>
                    <a:srgbClr val="0909FF"/>
                  </a:solidFill>
                  <a:prstDash val="solid"/>
                </a:ln>
                <a:solidFill>
                  <a:srgbClr val="0909FF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Se refiere al bautismo de Jesús en el año 27 d.C. al término de la semana 69.</a:t>
            </a:r>
            <a:endParaRPr kumimoji="0" lang="es-CO" sz="2800" i="0" u="none" strike="noStrike" kern="0" cap="none" spc="50" normalizeH="0" baseline="0" noProof="0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3015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0000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444210" y="376060"/>
            <a:ext cx="5897217" cy="1200329"/>
          </a:xfrm>
          <a:prstGeom prst="rect">
            <a:avLst/>
          </a:prstGeom>
          <a:ln w="38100">
            <a:solidFill>
              <a:srgbClr val="00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kern="0" noProof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Luego el ángel fracciona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kern="0" noProof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las 70 semanas en tres grupos: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7917202" y="6178260"/>
            <a:ext cx="537685" cy="365125"/>
          </a:xfrm>
        </p:spPr>
        <p:txBody>
          <a:bodyPr/>
          <a:lstStyle/>
          <a:p>
            <a:pPr>
              <a:defRPr/>
            </a:pPr>
            <a:fld id="{EFBDCC7A-5452-4D4D-8DB9-24ABBFEC2670}" type="slidenum">
              <a:rPr lang="es-ES" sz="180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</a:rPr>
              <a:pPr>
                <a:defRPr/>
              </a:pPr>
              <a:t>16</a:t>
            </a:fld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317880"/>
              </p:ext>
            </p:extLst>
          </p:nvPr>
        </p:nvGraphicFramePr>
        <p:xfrm>
          <a:off x="2067337" y="1840760"/>
          <a:ext cx="4650962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481">
                  <a:extLst>
                    <a:ext uri="{9D8B030D-6E8A-4147-A177-3AD203B41FA5}">
                      <a16:colId xmlns:a16="http://schemas.microsoft.com/office/drawing/2014/main" val="2276770064"/>
                    </a:ext>
                  </a:extLst>
                </a:gridCol>
                <a:gridCol w="2325481">
                  <a:extLst>
                    <a:ext uri="{9D8B030D-6E8A-4147-A177-3AD203B41FA5}">
                      <a16:colId xmlns:a16="http://schemas.microsoft.com/office/drawing/2014/main" val="3796532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32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70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32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490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9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  7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    49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6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62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  434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7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  1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3200" b="1" dirty="0">
                          <a:latin typeface="Arial Narrow" panose="020B0606020202030204" pitchFamily="34" charset="0"/>
                        </a:rPr>
                        <a:t>      7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15365"/>
                  </a:ext>
                </a:extLst>
              </a:tr>
            </a:tbl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1278697" y="4638264"/>
            <a:ext cx="6586606" cy="702364"/>
            <a:chOff x="1444210" y="4784036"/>
            <a:chExt cx="6586606" cy="702364"/>
          </a:xfrm>
          <a:solidFill>
            <a:srgbClr val="FFFF99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3577951" y="4784036"/>
              <a:ext cx="2590800" cy="702364"/>
              <a:chOff x="1392" y="1344"/>
              <a:chExt cx="1536" cy="336"/>
            </a:xfrm>
            <a:grpFill/>
          </p:grpSpPr>
          <p:sp>
            <p:nvSpPr>
              <p:cNvPr id="6" name="AutoShape 21"/>
              <p:cNvSpPr>
                <a:spLocks noChangeArrowheads="1"/>
              </p:cNvSpPr>
              <p:nvPr/>
            </p:nvSpPr>
            <p:spPr bwMode="auto">
              <a:xfrm>
                <a:off x="1392" y="1344"/>
                <a:ext cx="1536" cy="336"/>
              </a:xfrm>
              <a:prstGeom prst="leftRightArrow">
                <a:avLst>
                  <a:gd name="adj1" fmla="val 59528"/>
                  <a:gd name="adj2" fmla="val 12868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" name="WordArt 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1728" y="1440"/>
                <a:ext cx="922" cy="144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0" i="0" u="none" strike="noStrike" kern="10" cap="none" spc="0" normalizeH="0" baseline="0" noProof="0" dirty="0">
                    <a:ln w="317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62 semanas</a:t>
                </a:r>
              </a:p>
            </p:txBody>
          </p:sp>
        </p:grpSp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1444210" y="4784036"/>
              <a:ext cx="2133742" cy="702364"/>
              <a:chOff x="192" y="1344"/>
              <a:chExt cx="1200" cy="336"/>
            </a:xfrm>
            <a:grpFill/>
          </p:grpSpPr>
          <p:sp>
            <p:nvSpPr>
              <p:cNvPr id="10" name="AutoShape 17"/>
              <p:cNvSpPr>
                <a:spLocks noChangeArrowheads="1"/>
              </p:cNvSpPr>
              <p:nvPr/>
            </p:nvSpPr>
            <p:spPr bwMode="auto">
              <a:xfrm>
                <a:off x="192" y="1344"/>
                <a:ext cx="1200" cy="336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1" name="WordArt 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432" y="1440"/>
                <a:ext cx="720" cy="144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0" i="0" u="none" strike="noStrike" kern="10" cap="none" spc="0" normalizeH="0" baseline="0" noProof="0" dirty="0">
                    <a:ln w="317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7 semanas</a:t>
                </a:r>
              </a:p>
            </p:txBody>
          </p:sp>
        </p:grpSp>
        <p:grpSp>
          <p:nvGrpSpPr>
            <p:cNvPr id="12" name="Group 27"/>
            <p:cNvGrpSpPr>
              <a:grpSpLocks/>
            </p:cNvGrpSpPr>
            <p:nvPr/>
          </p:nvGrpSpPr>
          <p:grpSpPr bwMode="auto">
            <a:xfrm>
              <a:off x="6168751" y="4797288"/>
              <a:ext cx="1862065" cy="689112"/>
              <a:chOff x="3024" y="960"/>
              <a:chExt cx="2496" cy="336"/>
            </a:xfrm>
            <a:grpFill/>
          </p:grpSpPr>
          <p:sp>
            <p:nvSpPr>
              <p:cNvPr id="13" name="AutoShape 25"/>
              <p:cNvSpPr>
                <a:spLocks noChangeArrowheads="1"/>
              </p:cNvSpPr>
              <p:nvPr/>
            </p:nvSpPr>
            <p:spPr bwMode="auto">
              <a:xfrm>
                <a:off x="3024" y="960"/>
                <a:ext cx="2496" cy="336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3353" y="1051"/>
                <a:ext cx="1795" cy="14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0" i="0" u="none" strike="noStrike" kern="10" cap="none" spc="0" normalizeH="0" baseline="0" noProof="0" dirty="0">
                    <a:ln w="317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1 semana</a:t>
                </a:r>
              </a:p>
            </p:txBody>
          </p:sp>
        </p:grpSp>
      </p:grpSp>
      <p:grpSp>
        <p:nvGrpSpPr>
          <p:cNvPr id="18" name="Grupo 17"/>
          <p:cNvGrpSpPr/>
          <p:nvPr/>
        </p:nvGrpSpPr>
        <p:grpSpPr>
          <a:xfrm>
            <a:off x="1278697" y="5253178"/>
            <a:ext cx="6586606" cy="712958"/>
            <a:chOff x="1278697" y="5253178"/>
            <a:chExt cx="6586606" cy="712958"/>
          </a:xfrm>
          <a:solidFill>
            <a:srgbClr val="FFFF99"/>
          </a:solidFill>
        </p:grpSpPr>
        <p:sp>
          <p:nvSpPr>
            <p:cNvPr id="15" name="AutoShape 17"/>
            <p:cNvSpPr>
              <a:spLocks noChangeArrowheads="1"/>
            </p:cNvSpPr>
            <p:nvPr/>
          </p:nvSpPr>
          <p:spPr bwMode="auto">
            <a:xfrm>
              <a:off x="1278697" y="5263772"/>
              <a:ext cx="4724541" cy="702364"/>
            </a:xfrm>
            <a:prstGeom prst="leftRightArrow">
              <a:avLst>
                <a:gd name="adj1" fmla="val 59528"/>
                <a:gd name="adj2" fmla="val 10053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vl="0" algn="ctr" defTabSz="914400">
                <a:defRPr/>
              </a:pPr>
              <a:r>
                <a:rPr lang="es-ES" sz="3200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Arial Narrow" panose="020B0606020202030204" pitchFamily="34" charset="0"/>
                </a:rPr>
                <a:t>69 </a:t>
              </a:r>
              <a:r>
                <a:rPr lang="es-ES" sz="32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Arial Narrow" panose="020B0606020202030204" pitchFamily="34" charset="0"/>
                </a:rPr>
                <a:t>semanas</a:t>
              </a:r>
            </a:p>
          </p:txBody>
        </p:sp>
        <p:sp>
          <p:nvSpPr>
            <p:cNvPr id="16" name="AutoShape 25"/>
            <p:cNvSpPr>
              <a:spLocks noChangeArrowheads="1"/>
            </p:cNvSpPr>
            <p:nvPr/>
          </p:nvSpPr>
          <p:spPr bwMode="auto">
            <a:xfrm>
              <a:off x="6008322" y="5253178"/>
              <a:ext cx="1856981" cy="699705"/>
            </a:xfrm>
            <a:prstGeom prst="leftRightArrow">
              <a:avLst>
                <a:gd name="adj1" fmla="val 59528"/>
                <a:gd name="adj2" fmla="val 20910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vl="0" defTabSz="914400">
                <a:defRPr/>
              </a:pPr>
              <a:r>
                <a:rPr lang="es-ES" sz="32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Arial Narrow" panose="020B0606020202030204" pitchFamily="34" charset="0"/>
                </a:rPr>
                <a:t>1 semana</a:t>
              </a:r>
            </a:p>
          </p:txBody>
        </p:sp>
      </p:grpSp>
      <p:sp>
        <p:nvSpPr>
          <p:cNvPr id="19" name="Text Box 53"/>
          <p:cNvSpPr txBox="1">
            <a:spLocks noChangeArrowheads="1"/>
          </p:cNvSpPr>
          <p:nvPr/>
        </p:nvSpPr>
        <p:spPr bwMode="auto">
          <a:xfrm>
            <a:off x="1210145" y="4382527"/>
            <a:ext cx="1211694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457 a.C.</a:t>
            </a:r>
          </a:p>
        </p:txBody>
      </p:sp>
      <p:sp>
        <p:nvSpPr>
          <p:cNvPr id="20" name="Text Box 54"/>
          <p:cNvSpPr txBox="1">
            <a:spLocks noChangeArrowheads="1"/>
          </p:cNvSpPr>
          <p:nvPr/>
        </p:nvSpPr>
        <p:spPr bwMode="auto">
          <a:xfrm>
            <a:off x="3094507" y="4386833"/>
            <a:ext cx="121429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408 a.C.</a:t>
            </a:r>
          </a:p>
        </p:txBody>
      </p:sp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5531656" y="4382527"/>
            <a:ext cx="1038320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es-ES" sz="24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27 d.C.</a:t>
            </a:r>
          </a:p>
        </p:txBody>
      </p:sp>
      <p:sp>
        <p:nvSpPr>
          <p:cNvPr id="22" name="Text Box 55"/>
          <p:cNvSpPr txBox="1">
            <a:spLocks noChangeArrowheads="1"/>
          </p:cNvSpPr>
          <p:nvPr/>
        </p:nvSpPr>
        <p:spPr bwMode="auto">
          <a:xfrm>
            <a:off x="7358486" y="4386833"/>
            <a:ext cx="130379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es-ES" sz="24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34 d.C.</a:t>
            </a:r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1300117" y="5899871"/>
            <a:ext cx="6565186" cy="702364"/>
          </a:xfrm>
          <a:prstGeom prst="leftRightArrow">
            <a:avLst>
              <a:gd name="adj1" fmla="val 59528"/>
              <a:gd name="adj2" fmla="val 10053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 defTabSz="914400">
              <a:defRPr/>
            </a:pPr>
            <a:r>
              <a:rPr lang="es-ES" sz="3200" kern="10" dirty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70 </a:t>
            </a:r>
            <a:r>
              <a:rPr lang="es-ES" sz="3200" kern="10" dirty="0">
                <a:ln w="3175">
                  <a:solidFill>
                    <a:prstClr val="black"/>
                  </a:solidFill>
                  <a:round/>
                  <a:headEnd/>
                  <a:tailEnd/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semanas (490 años)</a:t>
            </a:r>
          </a:p>
        </p:txBody>
      </p:sp>
    </p:spTree>
    <p:extLst>
      <p:ext uri="{BB962C8B-B14F-4D97-AF65-F5344CB8AC3E}">
        <p14:creationId xmlns:p14="http://schemas.microsoft.com/office/powerpoint/2010/main" val="220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705713" y="2940322"/>
            <a:ext cx="4152967" cy="2008443"/>
            <a:chOff x="2705713" y="3205367"/>
            <a:chExt cx="4152967" cy="2008443"/>
          </a:xfrm>
        </p:grpSpPr>
        <p:grpSp>
          <p:nvGrpSpPr>
            <p:cNvPr id="3" name="Grupo 2"/>
            <p:cNvGrpSpPr/>
            <p:nvPr/>
          </p:nvGrpSpPr>
          <p:grpSpPr>
            <a:xfrm>
              <a:off x="2705713" y="3205367"/>
              <a:ext cx="4152967" cy="1732257"/>
              <a:chOff x="2705713" y="3072845"/>
              <a:chExt cx="4152967" cy="1732257"/>
            </a:xfrm>
          </p:grpSpPr>
          <p:sp>
            <p:nvSpPr>
              <p:cNvPr id="7" name="AutoShape 25"/>
              <p:cNvSpPr>
                <a:spLocks noChangeArrowheads="1"/>
              </p:cNvSpPr>
              <p:nvPr/>
            </p:nvSpPr>
            <p:spPr bwMode="auto">
              <a:xfrm>
                <a:off x="2705713" y="4103844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vl="0" algn="ctr" defTabSz="914400">
                  <a:defRPr/>
                </a:pP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</a:t>
                </a: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semana</a:t>
                </a:r>
              </a:p>
            </p:txBody>
          </p:sp>
          <p:sp>
            <p:nvSpPr>
              <p:cNvPr id="9" name="AutoShape 25"/>
              <p:cNvSpPr>
                <a:spLocks noChangeArrowheads="1"/>
              </p:cNvSpPr>
              <p:nvPr/>
            </p:nvSpPr>
            <p:spPr bwMode="auto">
              <a:xfrm>
                <a:off x="2709882" y="3507731"/>
                <a:ext cx="3724235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 </a:t>
                </a: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S</a:t>
                </a: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emana 70.</a:t>
                </a:r>
              </a:p>
            </p:txBody>
          </p:sp>
          <p:sp>
            <p:nvSpPr>
              <p:cNvPr id="11" name="AutoShape 25"/>
              <p:cNvSpPr>
                <a:spLocks noChangeArrowheads="1"/>
              </p:cNvSpPr>
              <p:nvPr/>
            </p:nvSpPr>
            <p:spPr bwMode="auto">
              <a:xfrm>
                <a:off x="4585080" y="4105397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vl="0" algn="ctr" defTabSz="914400">
                  <a:defRPr/>
                </a:pP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</a:t>
                </a: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semana</a:t>
                </a:r>
              </a:p>
            </p:txBody>
          </p:sp>
          <p:sp>
            <p:nvSpPr>
              <p:cNvPr id="13" name="Text Box 55"/>
              <p:cNvSpPr txBox="1">
                <a:spLocks noChangeArrowheads="1"/>
              </p:cNvSpPr>
              <p:nvPr/>
            </p:nvSpPr>
            <p:spPr bwMode="auto">
              <a:xfrm>
                <a:off x="2729764" y="308486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27 d.C.</a:t>
                </a:r>
              </a:p>
            </p:txBody>
          </p:sp>
          <p:sp>
            <p:nvSpPr>
              <p:cNvPr id="14" name="Text Box 55"/>
              <p:cNvSpPr txBox="1">
                <a:spLocks noChangeArrowheads="1"/>
              </p:cNvSpPr>
              <p:nvPr/>
            </p:nvSpPr>
            <p:spPr bwMode="auto">
              <a:xfrm>
                <a:off x="5651471" y="3089167"/>
                <a:ext cx="1207209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34 d.C.</a:t>
                </a:r>
              </a:p>
            </p:txBody>
          </p:sp>
          <p:sp>
            <p:nvSpPr>
              <p:cNvPr id="15" name="Text Box 55"/>
              <p:cNvSpPr txBox="1">
                <a:spLocks noChangeArrowheads="1"/>
              </p:cNvSpPr>
              <p:nvPr/>
            </p:nvSpPr>
            <p:spPr bwMode="auto">
              <a:xfrm>
                <a:off x="4233091" y="3072845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31</a:t>
                </a: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 d.C.</a:t>
                </a:r>
              </a:p>
            </p:txBody>
          </p:sp>
        </p:grpSp>
        <p:sp>
          <p:nvSpPr>
            <p:cNvPr id="16" name="Text Box 55"/>
            <p:cNvSpPr txBox="1">
              <a:spLocks noChangeArrowheads="1"/>
            </p:cNvSpPr>
            <p:nvPr/>
          </p:nvSpPr>
          <p:spPr bwMode="auto">
            <a:xfrm>
              <a:off x="4859082" y="4752145"/>
              <a:ext cx="132472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defTabSz="914400">
                <a:defRPr/>
              </a:pPr>
              <a:r>
                <a:rPr lang="es-ES" sz="2400" b="1" kern="0" dirty="0">
                  <a:ln>
                    <a:solidFill>
                      <a:srgbClr val="FFFF99"/>
                    </a:solidFill>
                  </a:ln>
                  <a:solidFill>
                    <a:srgbClr val="FFFF99"/>
                  </a:solidFill>
                  <a:latin typeface="Arial Narrow" panose="020B0606020202030204" pitchFamily="34" charset="0"/>
                </a:rPr>
                <a:t>3 ½ días.</a:t>
              </a:r>
              <a:endParaRPr kumimoji="0" lang="es-ES" sz="2400" b="1" i="0" u="none" strike="noStrike" kern="0" cap="none" spc="0" normalizeH="0" baseline="0" noProof="0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17" name="Text Box 55"/>
            <p:cNvSpPr txBox="1">
              <a:spLocks noChangeArrowheads="1"/>
            </p:cNvSpPr>
            <p:nvPr/>
          </p:nvSpPr>
          <p:spPr bwMode="auto">
            <a:xfrm>
              <a:off x="2979715" y="4747978"/>
              <a:ext cx="132472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defTabSz="914400">
                <a:defRPr/>
              </a:pPr>
              <a:r>
                <a:rPr lang="es-ES" sz="2400" b="1" kern="0" dirty="0">
                  <a:ln>
                    <a:solidFill>
                      <a:srgbClr val="FFFF99"/>
                    </a:solidFill>
                  </a:ln>
                  <a:solidFill>
                    <a:srgbClr val="FFFF99"/>
                  </a:solidFill>
                  <a:latin typeface="Arial Narrow" panose="020B0606020202030204" pitchFamily="34" charset="0"/>
                </a:rPr>
                <a:t>3 ½ días.</a:t>
              </a:r>
              <a:endParaRPr kumimoji="0" lang="es-ES" sz="2400" b="1" i="0" u="none" strike="noStrike" kern="0" cap="none" spc="0" normalizeH="0" baseline="0" noProof="0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sp>
        <p:nvSpPr>
          <p:cNvPr id="8" name="Rectángulo 7"/>
          <p:cNvSpPr/>
          <p:nvPr/>
        </p:nvSpPr>
        <p:spPr>
          <a:xfrm>
            <a:off x="1181099" y="1311634"/>
            <a:ext cx="6781801" cy="147732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i="1" kern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por otra semana confirmará el pacto con muchos; a la mitad de la semana hará cesar el sacrificio y la ofrenda”. </a:t>
            </a:r>
            <a:r>
              <a:rPr lang="es-CO" sz="3000" b="1" i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9:27.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729764" y="411322"/>
            <a:ext cx="3684472" cy="6463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DADADA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última semana.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041253" y="601403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defRPr/>
            </a:pPr>
            <a:r>
              <a:rPr lang="es-CO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181100" y="5138533"/>
            <a:ext cx="6781801" cy="14773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01FF01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 mitad de la semana 70, en la primavera del año 31 d.C. Jesús muere en la cruz e invalida el sistema sacrificial del santuario terrenal.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181099" y="3010636"/>
            <a:ext cx="6781801" cy="1938992"/>
          </a:xfrm>
          <a:prstGeom prst="rect">
            <a:avLst/>
          </a:prstGeom>
          <a:gradFill>
            <a:gsLst>
              <a:gs pos="47000">
                <a:srgbClr val="7DFFFF"/>
              </a:gs>
              <a:gs pos="0">
                <a:schemeClr val="accent3">
                  <a:tint val="70000"/>
                  <a:lumMod val="110000"/>
                </a:schemeClr>
              </a:gs>
              <a:gs pos="100000">
                <a:schemeClr val="accent3">
                  <a:tint val="82000"/>
                  <a:alpha val="74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kern="0" dirty="0">
                <a:ln w="19050">
                  <a:solidFill>
                    <a:srgbClr val="002060"/>
                  </a:solidFill>
                </a:ln>
                <a:solidFill>
                  <a:srgbClr val="2121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semana 70 empieza en el año 27 d.C. con el bautismo de Cristo y termina en el año 34 d.C. con el apedreamiento de Esteban, </a:t>
            </a:r>
          </a:p>
          <a:p>
            <a:pPr lvl="0" algn="ctr">
              <a:defRPr/>
            </a:pPr>
            <a:r>
              <a:rPr lang="es-CO" sz="30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(primer mártir cristiano) Hechos 7:54-59. </a:t>
            </a:r>
          </a:p>
        </p:txBody>
      </p:sp>
    </p:spTree>
    <p:extLst>
      <p:ext uri="{BB962C8B-B14F-4D97-AF65-F5344CB8AC3E}">
        <p14:creationId xmlns:p14="http://schemas.microsoft.com/office/powerpoint/2010/main" val="37490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E0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742122" y="1042511"/>
            <a:ext cx="7659756" cy="566308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Daniel 9:24</a:t>
            </a:r>
            <a:r>
              <a:rPr lang="es-CO" sz="2800" b="1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</a:t>
            </a:r>
          </a:p>
          <a:p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Setenta semanas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(490 años)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están determinadas sobre tu pueblo</a:t>
            </a:r>
            <a:r>
              <a:rPr lang="es-CO" sz="30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(los judíos, el pueblo de Daniel)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sobre tu santa ciudad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(Jerusalén),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para terminar la prevaricación, y poner fin al pecado, y expiar la iniquidad, para traer la justicia perdurable,</a:t>
            </a:r>
            <a:r>
              <a:rPr lang="es-CO" sz="30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(en la cruz, Jesús venció al diablo y al pecado y garantizó la victoria de su pueblo)</a:t>
            </a:r>
            <a:r>
              <a:rPr lang="es-CO" sz="30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sellar la visión y la profecía</a:t>
            </a:r>
            <a:r>
              <a:rPr lang="es-CO" sz="30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(garantizar el cumplimiento de la profecía de los 2.300 días),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ungir al Santo de los santos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(el santuario celestial cuando Jesús ascendió al cielo después de su resurrección).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6877878" y="6248400"/>
            <a:ext cx="1905000" cy="457200"/>
          </a:xfrm>
        </p:spPr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8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</a:rPr>
              <a:pPr>
                <a:defRPr/>
              </a:pPr>
              <a:t>18</a:t>
            </a:fld>
            <a:endParaRPr lang="es-ES" altLang="es-CO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93" y="155355"/>
            <a:ext cx="568021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</a:rPr>
              <a:t>La visión explicada.</a:t>
            </a:r>
          </a:p>
        </p:txBody>
      </p:sp>
    </p:spTree>
    <p:extLst>
      <p:ext uri="{BB962C8B-B14F-4D97-AF65-F5344CB8AC3E}">
        <p14:creationId xmlns:p14="http://schemas.microsoft.com/office/powerpoint/2010/main" val="54375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E0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51183" y="673610"/>
            <a:ext cx="8441635" cy="566308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Daniel 9:25  </a:t>
            </a:r>
          </a:p>
          <a:p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Sabe, pues, y entiende, que desde la salida de la orden para restaurar y edificar a Jerusalén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(el decreto del rey Artajerjes en el año 457 a.C. para reedificar a Jerusalén)</a:t>
            </a:r>
            <a:r>
              <a:rPr lang="es-CO" sz="30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hasta el Mesías Príncipe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(Jesús en ocasión de su bautismo/ungimiento por el Espíritu Santo en el Jordán)</a:t>
            </a:r>
            <a:r>
              <a:rPr lang="es-CO" sz="30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habrá siete semanas, y sesenta y dos semanas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(69 semanas = 483 años desde el decreto de Artajerjes en el 457 a.C. hasta el bautismo de Jesús en el 27 d. C.);</a:t>
            </a:r>
            <a:r>
              <a:rPr lang="es-CO" sz="30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se volverá a edificar la plaza y el muro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(de Jerusalén)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en tiempos angustiosos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(por causa de las naciones vecinas que se oponían a la reocupación de Palestina por Israel).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600659" y="6248400"/>
            <a:ext cx="500270" cy="457200"/>
          </a:xfrm>
        </p:spPr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8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</a:rPr>
              <a:pPr>
                <a:defRPr/>
              </a:pPr>
              <a:t>19</a:t>
            </a:fld>
            <a:endParaRPr lang="es-ES" altLang="es-CO" sz="1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93" y="-53008"/>
            <a:ext cx="568021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</a:rPr>
              <a:t>La visión explicada.</a:t>
            </a:r>
          </a:p>
        </p:txBody>
      </p:sp>
    </p:spTree>
    <p:extLst>
      <p:ext uri="{BB962C8B-B14F-4D97-AF65-F5344CB8AC3E}">
        <p14:creationId xmlns:p14="http://schemas.microsoft.com/office/powerpoint/2010/main" val="149988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E0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31893" y="580846"/>
            <a:ext cx="568021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</a:rPr>
              <a:t>La visión explicada.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53279" y="580846"/>
            <a:ext cx="8037443" cy="61247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Daniel 9:26 </a:t>
            </a:r>
          </a:p>
          <a:p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después de las sesenta y dos semanas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(en algún momento después del año 27 d.C.)</a:t>
            </a:r>
            <a:r>
              <a:rPr lang="es-CO" sz="30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se quitará la vida al Mesías mas no por sí;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(Jesús fue martirizado en la cruz del Calvario por nuestros pecados),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el pueblo de un príncipe que ha de venir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(los romanos al mando del general Tito),</a:t>
            </a:r>
            <a:r>
              <a:rPr lang="es-CO" sz="30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destruirá la ciudad y el santuario </a:t>
            </a:r>
          </a:p>
          <a:p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(los soldados romanos quemaron el templo y destruyeron a Jerusalén en el año 70 d.C.);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su fin será con inundación, y hasta el fin de la guerra durarán las devastaciones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(muchos judíos fueron muertos y otros esparcidos y Palestina quedó casi despoblada).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547648" y="6248400"/>
            <a:ext cx="381000" cy="457200"/>
          </a:xfrm>
        </p:spPr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1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</a:rPr>
              <a:pPr>
                <a:defRPr/>
              </a:pPr>
              <a:t>20</a:t>
            </a:fld>
            <a:endParaRPr lang="es-ES" altLang="es-CO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014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E0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31893" y="728873"/>
            <a:ext cx="568021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4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</a:rPr>
              <a:t>La visión explicada.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84921" y="573257"/>
            <a:ext cx="8620539" cy="61555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Daniel 9:27 </a:t>
            </a:r>
          </a:p>
          <a:p>
            <a:r>
              <a:rPr lang="es-CO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Y por otra semana confirmará el pacto con muchos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(Jesús hizo pacto con su pueblo en la última semana que va desde el 27 d.C. hasta el 34 d.C.);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a la mitad de la semana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(la Pascua del año 31 d.C.)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hará cesar el sacrificio y la ofrenda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(el sacrificio de Jesús remplazó los sacrificios de animales del santuario hebreo).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Después con la muchedumbre de las abominaciones vendrá el desolador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(la acción destructora y sacrílega de Roma contra Jerusalén en el 70 d.C.), </a:t>
            </a: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hasta que venga la consumación, y lo que está determinado se derrame sobre el desolador </a:t>
            </a:r>
            <a:r>
              <a:rPr lang="es-CO" sz="3000" i="1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(la destrucción de Roma pagana y la destrucción de Roma papal al fin del tiempo).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189843" y="6248400"/>
            <a:ext cx="420756" cy="298174"/>
          </a:xfrm>
          <a:noFill/>
        </p:spPr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100" b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30200">
                    <a:srgbClr val="000000"/>
                  </a:glow>
                </a:effectLst>
              </a:rPr>
              <a:pPr>
                <a:defRPr/>
              </a:pPr>
              <a:t>21</a:t>
            </a:fld>
            <a:endParaRPr lang="es-ES" altLang="es-CO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330200">
                  <a:srgbClr val="0000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626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0000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7917202" y="6178260"/>
            <a:ext cx="537685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DCC7A-5452-4D4D-8DB9-24ABBFEC2670}" type="slidenum">
              <a:rPr kumimoji="0" lang="es-ES" sz="1800" b="0" i="0" u="none" strike="noStrike" kern="0" cap="none" spc="0" normalizeH="0" baseline="0" noProof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800" b="0" i="0" u="none" strike="noStrike" kern="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grpSp>
        <p:nvGrpSpPr>
          <p:cNvPr id="56" name="Group 40"/>
          <p:cNvGrpSpPr>
            <a:grpSpLocks/>
          </p:cNvGrpSpPr>
          <p:nvPr/>
        </p:nvGrpSpPr>
        <p:grpSpPr bwMode="auto">
          <a:xfrm>
            <a:off x="228600" y="4953000"/>
            <a:ext cx="1752600" cy="1646238"/>
            <a:chOff x="144" y="3120"/>
            <a:chExt cx="1104" cy="1037"/>
          </a:xfrm>
          <a:noFill/>
        </p:grpSpPr>
        <p:pic>
          <p:nvPicPr>
            <p:cNvPr id="57" name="Picture 2" descr="Decret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" y="3120"/>
              <a:ext cx="533" cy="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384" y="3888"/>
              <a:ext cx="864" cy="233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El</a:t>
              </a:r>
              <a:r>
                <a:rPr lang="es-ES" kern="0" dirty="0">
                  <a:solidFill>
                    <a:sysClr val="windowText" lastClr="000000"/>
                  </a:solidFill>
                  <a:latin typeface="Calibri"/>
                </a:rPr>
                <a:t> </a:t>
              </a: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decreto</a:t>
              </a:r>
            </a:p>
          </p:txBody>
        </p:sp>
      </p:grpSp>
      <p:grpSp>
        <p:nvGrpSpPr>
          <p:cNvPr id="59" name="Group 42"/>
          <p:cNvGrpSpPr>
            <a:grpSpLocks/>
          </p:cNvGrpSpPr>
          <p:nvPr/>
        </p:nvGrpSpPr>
        <p:grpSpPr bwMode="auto">
          <a:xfrm>
            <a:off x="1600200" y="4191001"/>
            <a:ext cx="1905000" cy="1941513"/>
            <a:chOff x="1008" y="2640"/>
            <a:chExt cx="1200" cy="1223"/>
          </a:xfrm>
          <a:noFill/>
        </p:grpSpPr>
        <p:pic>
          <p:nvPicPr>
            <p:cNvPr id="60" name="Picture 3" descr="Reconstrucción de Jerusalé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8" y="2640"/>
              <a:ext cx="936" cy="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61" name="Text Box 41"/>
            <p:cNvSpPr txBox="1">
              <a:spLocks noChangeArrowheads="1"/>
            </p:cNvSpPr>
            <p:nvPr/>
          </p:nvSpPr>
          <p:spPr bwMode="auto">
            <a:xfrm>
              <a:off x="1104" y="3456"/>
              <a:ext cx="1104" cy="40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Reconstrucción de Jerusalén</a:t>
              </a:r>
            </a:p>
          </p:txBody>
        </p:sp>
      </p:grpSp>
      <p:grpSp>
        <p:nvGrpSpPr>
          <p:cNvPr id="62" name="Group 65"/>
          <p:cNvGrpSpPr>
            <a:grpSpLocks/>
          </p:cNvGrpSpPr>
          <p:nvPr/>
        </p:nvGrpSpPr>
        <p:grpSpPr bwMode="auto">
          <a:xfrm>
            <a:off x="4464573" y="4382799"/>
            <a:ext cx="1233488" cy="2160588"/>
            <a:chOff x="2579" y="2729"/>
            <a:chExt cx="777" cy="1361"/>
          </a:xfrm>
          <a:noFill/>
        </p:grpSpPr>
        <p:pic>
          <p:nvPicPr>
            <p:cNvPr id="63" name="Picture 4" descr="Bautismo de Crist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92" y="3168"/>
              <a:ext cx="749" cy="9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2579" y="2729"/>
              <a:ext cx="777" cy="40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kern="0" dirty="0" err="1">
                  <a:solidFill>
                    <a:sysClr val="windowText" lastClr="000000"/>
                  </a:solidFill>
                  <a:latin typeface="Calibri"/>
                </a:rPr>
                <a:t>El</a:t>
              </a:r>
              <a:r>
                <a:rPr lang="es-ES" kern="0" dirty="0" err="1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Bautismo</a:t>
              </a: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 de Cristo</a:t>
              </a:r>
            </a:p>
          </p:txBody>
        </p:sp>
      </p:grpSp>
      <p:grpSp>
        <p:nvGrpSpPr>
          <p:cNvPr id="65" name="Group 48"/>
          <p:cNvGrpSpPr>
            <a:grpSpLocks/>
          </p:cNvGrpSpPr>
          <p:nvPr/>
        </p:nvGrpSpPr>
        <p:grpSpPr bwMode="auto">
          <a:xfrm>
            <a:off x="6440556" y="5029200"/>
            <a:ext cx="2498725" cy="1565275"/>
            <a:chOff x="4032" y="3168"/>
            <a:chExt cx="1574" cy="986"/>
          </a:xfrm>
          <a:noFill/>
        </p:grpSpPr>
        <p:pic>
          <p:nvPicPr>
            <p:cNvPr id="66" name="Picture 6" descr="Martirio de Esteba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12" y="3168"/>
              <a:ext cx="1094" cy="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67" name="Text Box 46"/>
            <p:cNvSpPr txBox="1">
              <a:spLocks noChangeArrowheads="1"/>
            </p:cNvSpPr>
            <p:nvPr/>
          </p:nvSpPr>
          <p:spPr bwMode="auto">
            <a:xfrm>
              <a:off x="4032" y="3552"/>
              <a:ext cx="672" cy="5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Martirio de Esteban</a:t>
              </a:r>
            </a:p>
          </p:txBody>
        </p:sp>
      </p:grpSp>
      <p:grpSp>
        <p:nvGrpSpPr>
          <p:cNvPr id="68" name="Group 51"/>
          <p:cNvGrpSpPr>
            <a:grpSpLocks/>
          </p:cNvGrpSpPr>
          <p:nvPr/>
        </p:nvGrpSpPr>
        <p:grpSpPr bwMode="auto">
          <a:xfrm>
            <a:off x="6407910" y="3260242"/>
            <a:ext cx="1859826" cy="2125663"/>
            <a:chOff x="3888" y="2160"/>
            <a:chExt cx="1152" cy="1339"/>
          </a:xfrm>
        </p:grpSpPr>
        <p:pic>
          <p:nvPicPr>
            <p:cNvPr id="69" name="Picture 5" descr="Muerte de Crist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2160"/>
              <a:ext cx="590" cy="1339"/>
            </a:xfrm>
            <a:prstGeom prst="rect">
              <a:avLst/>
            </a:prstGeom>
            <a:noFill/>
          </p:spPr>
        </p:pic>
        <p:sp>
          <p:nvSpPr>
            <p:cNvPr id="70" name="Text Box 47"/>
            <p:cNvSpPr txBox="1">
              <a:spLocks noChangeArrowheads="1"/>
            </p:cNvSpPr>
            <p:nvPr/>
          </p:nvSpPr>
          <p:spPr bwMode="auto">
            <a:xfrm>
              <a:off x="4368" y="2448"/>
              <a:ext cx="67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Muerte</a:t>
              </a:r>
              <a:r>
                <a:rPr lang="es-ES" kern="0" dirty="0">
                  <a:solidFill>
                    <a:sysClr val="windowText" lastClr="000000"/>
                  </a:solidFill>
                  <a:latin typeface="Calibri"/>
                </a:rPr>
                <a:t> </a:t>
              </a: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de</a:t>
              </a:r>
              <a:r>
                <a:rPr lang="es-ES" kern="0" dirty="0">
                  <a:solidFill>
                    <a:sysClr val="windowText" lastClr="000000"/>
                  </a:solidFill>
                  <a:latin typeface="Calibri"/>
                </a:rPr>
                <a:t> </a:t>
              </a:r>
              <a:r>
                <a:rPr lang="es-ES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libri"/>
                </a:rPr>
                <a:t>Cristo</a:t>
              </a:r>
            </a:p>
          </p:txBody>
        </p:sp>
      </p:grpSp>
      <p:grpSp>
        <p:nvGrpSpPr>
          <p:cNvPr id="71" name="Group 63"/>
          <p:cNvGrpSpPr>
            <a:grpSpLocks/>
          </p:cNvGrpSpPr>
          <p:nvPr/>
        </p:nvGrpSpPr>
        <p:grpSpPr bwMode="auto">
          <a:xfrm>
            <a:off x="177836" y="2675830"/>
            <a:ext cx="8678863" cy="2276475"/>
            <a:chOff x="208" y="1712"/>
            <a:chExt cx="5467" cy="1434"/>
          </a:xfrm>
        </p:grpSpPr>
        <p:sp>
          <p:nvSpPr>
            <p:cNvPr id="72" name="Text Box 53"/>
            <p:cNvSpPr txBox="1">
              <a:spLocks noChangeArrowheads="1"/>
            </p:cNvSpPr>
            <p:nvPr/>
          </p:nvSpPr>
          <p:spPr bwMode="auto">
            <a:xfrm>
              <a:off x="208" y="1776"/>
              <a:ext cx="624" cy="233"/>
            </a:xfrm>
            <a:prstGeom prst="rect">
              <a:avLst/>
            </a:prstGeom>
            <a:ln w="57150"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b="1" kern="0" dirty="0">
                  <a:solidFill>
                    <a:sysClr val="windowText" lastClr="000000"/>
                  </a:solidFill>
                  <a:latin typeface="Calibri"/>
                </a:rPr>
                <a:t>457 a.C.</a:t>
              </a:r>
            </a:p>
          </p:txBody>
        </p:sp>
        <p:sp>
          <p:nvSpPr>
            <p:cNvPr id="73" name="Text Box 54"/>
            <p:cNvSpPr txBox="1">
              <a:spLocks noChangeArrowheads="1"/>
            </p:cNvSpPr>
            <p:nvPr/>
          </p:nvSpPr>
          <p:spPr bwMode="auto">
            <a:xfrm>
              <a:off x="1104" y="1776"/>
              <a:ext cx="624" cy="233"/>
            </a:xfrm>
            <a:prstGeom prst="rect">
              <a:avLst/>
            </a:prstGeom>
            <a:ln w="57150"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es-ES" b="1" kern="0" dirty="0">
                  <a:solidFill>
                    <a:sysClr val="windowText" lastClr="000000"/>
                  </a:solidFill>
                  <a:latin typeface="Calibri"/>
                </a:rPr>
                <a:t>408 a.C.</a:t>
              </a:r>
            </a:p>
          </p:txBody>
        </p:sp>
        <p:sp>
          <p:nvSpPr>
            <p:cNvPr id="74" name="Text Box 55"/>
            <p:cNvSpPr txBox="1">
              <a:spLocks noChangeArrowheads="1"/>
            </p:cNvSpPr>
            <p:nvPr/>
          </p:nvSpPr>
          <p:spPr bwMode="auto">
            <a:xfrm>
              <a:off x="3095" y="1782"/>
              <a:ext cx="596" cy="233"/>
            </a:xfrm>
            <a:prstGeom prst="rect">
              <a:avLst/>
            </a:prstGeom>
            <a:ln w="57150"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b="1" kern="0" dirty="0">
                  <a:solidFill>
                    <a:sysClr val="windowText" lastClr="000000"/>
                  </a:solidFill>
                  <a:latin typeface="Calibri"/>
                </a:rPr>
                <a:t>27 d.C.</a:t>
              </a:r>
            </a:p>
          </p:txBody>
        </p:sp>
        <p:sp>
          <p:nvSpPr>
            <p:cNvPr id="75" name="Text Box 56"/>
            <p:cNvSpPr txBox="1">
              <a:spLocks noChangeArrowheads="1"/>
            </p:cNvSpPr>
            <p:nvPr/>
          </p:nvSpPr>
          <p:spPr bwMode="auto">
            <a:xfrm>
              <a:off x="3961" y="1776"/>
              <a:ext cx="551" cy="233"/>
            </a:xfrm>
            <a:prstGeom prst="rect">
              <a:avLst/>
            </a:prstGeom>
            <a:ln w="57150"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b="1" kern="0" dirty="0">
                  <a:solidFill>
                    <a:sysClr val="windowText" lastClr="000000"/>
                  </a:solidFill>
                  <a:latin typeface="Calibri"/>
                </a:rPr>
                <a:t>31 d.C.</a:t>
              </a:r>
            </a:p>
          </p:txBody>
        </p:sp>
        <p:sp>
          <p:nvSpPr>
            <p:cNvPr id="76" name="Text Box 57"/>
            <p:cNvSpPr txBox="1">
              <a:spLocks noChangeArrowheads="1"/>
            </p:cNvSpPr>
            <p:nvPr/>
          </p:nvSpPr>
          <p:spPr bwMode="auto">
            <a:xfrm>
              <a:off x="5136" y="1776"/>
              <a:ext cx="539" cy="233"/>
            </a:xfrm>
            <a:prstGeom prst="rect">
              <a:avLst/>
            </a:prstGeom>
            <a:ln w="57150"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b="1" kern="0" dirty="0">
                  <a:solidFill>
                    <a:sysClr val="windowText" lastClr="000000"/>
                  </a:solidFill>
                  <a:latin typeface="Calibri"/>
                </a:rPr>
                <a:t>34 d.C.</a:t>
              </a:r>
            </a:p>
          </p:txBody>
        </p:sp>
        <p:sp>
          <p:nvSpPr>
            <p:cNvPr id="78" name="Line 59"/>
            <p:cNvSpPr>
              <a:spLocks noChangeShapeType="1"/>
            </p:cNvSpPr>
            <p:nvPr/>
          </p:nvSpPr>
          <p:spPr bwMode="auto">
            <a:xfrm flipH="1">
              <a:off x="1344" y="2096"/>
              <a:ext cx="14" cy="467"/>
            </a:xfrm>
            <a:prstGeom prst="line">
              <a:avLst/>
            </a:prstGeom>
            <a:ln w="57150">
              <a:solidFill>
                <a:srgbClr val="FFFF00"/>
              </a:solidFill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defTabSz="914400">
                <a:defRPr/>
              </a:pPr>
              <a:endParaRPr lang="es-E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9" name="Line 60"/>
            <p:cNvSpPr>
              <a:spLocks noChangeShapeType="1"/>
            </p:cNvSpPr>
            <p:nvPr/>
          </p:nvSpPr>
          <p:spPr bwMode="auto">
            <a:xfrm flipH="1">
              <a:off x="3407" y="2078"/>
              <a:ext cx="0" cy="706"/>
            </a:xfrm>
            <a:prstGeom prst="line">
              <a:avLst/>
            </a:prstGeom>
            <a:ln w="57150">
              <a:solidFill>
                <a:srgbClr val="FFFF00"/>
              </a:solidFill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defTabSz="914400">
                <a:defRPr/>
              </a:pPr>
              <a:endParaRPr lang="es-E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0" name="Line 61"/>
            <p:cNvSpPr>
              <a:spLocks noChangeShapeType="1"/>
            </p:cNvSpPr>
            <p:nvPr/>
          </p:nvSpPr>
          <p:spPr bwMode="auto">
            <a:xfrm>
              <a:off x="4587" y="1712"/>
              <a:ext cx="0" cy="318"/>
            </a:xfrm>
            <a:prstGeom prst="line">
              <a:avLst/>
            </a:prstGeom>
            <a:ln w="57150">
              <a:solidFill>
                <a:srgbClr val="FFFF00"/>
              </a:solidFill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defTabSz="914400">
                <a:defRPr/>
              </a:pPr>
              <a:endParaRPr lang="es-ES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1" name="Line 62"/>
            <p:cNvSpPr>
              <a:spLocks noChangeShapeType="1"/>
            </p:cNvSpPr>
            <p:nvPr/>
          </p:nvSpPr>
          <p:spPr bwMode="auto">
            <a:xfrm>
              <a:off x="5456" y="2109"/>
              <a:ext cx="0" cy="1037"/>
            </a:xfrm>
            <a:prstGeom prst="line">
              <a:avLst/>
            </a:prstGeom>
            <a:ln w="57150">
              <a:solidFill>
                <a:srgbClr val="FFFF00"/>
              </a:solidFill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defTabSz="914400">
                <a:defRPr/>
              </a:pPr>
              <a:endParaRPr lang="es-ES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grpSp>
        <p:nvGrpSpPr>
          <p:cNvPr id="83" name="Grupo 82"/>
          <p:cNvGrpSpPr/>
          <p:nvPr/>
        </p:nvGrpSpPr>
        <p:grpSpPr>
          <a:xfrm>
            <a:off x="198782" y="394854"/>
            <a:ext cx="8945218" cy="2229071"/>
            <a:chOff x="198783" y="394854"/>
            <a:chExt cx="8945216" cy="2229071"/>
          </a:xfrm>
        </p:grpSpPr>
        <p:grpSp>
          <p:nvGrpSpPr>
            <p:cNvPr id="23" name="Grupo 22"/>
            <p:cNvGrpSpPr/>
            <p:nvPr/>
          </p:nvGrpSpPr>
          <p:grpSpPr>
            <a:xfrm>
              <a:off x="198783" y="394854"/>
              <a:ext cx="8945216" cy="2229071"/>
              <a:chOff x="1210145" y="712905"/>
              <a:chExt cx="7452130" cy="2229071"/>
            </a:xfrm>
          </p:grpSpPr>
          <p:grpSp>
            <p:nvGrpSpPr>
              <p:cNvPr id="3" name="Grupo 2"/>
              <p:cNvGrpSpPr/>
              <p:nvPr/>
            </p:nvGrpSpPr>
            <p:grpSpPr>
              <a:xfrm>
                <a:off x="1278697" y="980658"/>
                <a:ext cx="4162862" cy="702365"/>
                <a:chOff x="1444210" y="4784036"/>
                <a:chExt cx="4162862" cy="702365"/>
              </a:xfrm>
            </p:grpSpPr>
            <p:sp>
              <p:nvSpPr>
                <p:cNvPr id="6" name="AutoShape 21"/>
                <p:cNvSpPr>
                  <a:spLocks noChangeArrowheads="1"/>
                </p:cNvSpPr>
                <p:nvPr/>
              </p:nvSpPr>
              <p:spPr bwMode="auto">
                <a:xfrm>
                  <a:off x="3033140" y="4784036"/>
                  <a:ext cx="2573932" cy="702364"/>
                </a:xfrm>
                <a:prstGeom prst="leftRightArrow">
                  <a:avLst>
                    <a:gd name="adj1" fmla="val 59528"/>
                    <a:gd name="adj2" fmla="val 12868"/>
                  </a:avLst>
                </a:prstGeom>
                <a:solidFill>
                  <a:srgbClr val="FFFF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E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9" name="Group 19"/>
                <p:cNvGrpSpPr>
                  <a:grpSpLocks/>
                </p:cNvGrpSpPr>
                <p:nvPr/>
              </p:nvGrpSpPr>
              <p:grpSpPr bwMode="auto">
                <a:xfrm>
                  <a:off x="1444210" y="4784037"/>
                  <a:ext cx="1570078" cy="702364"/>
                  <a:chOff x="192" y="1344"/>
                  <a:chExt cx="883" cy="336"/>
                </a:xfrm>
                <a:solidFill>
                  <a:srgbClr val="FFFF00"/>
                </a:solidFill>
              </p:grpSpPr>
              <p:sp>
                <p:nvSpPr>
                  <p:cNvPr id="10" name="AutoShape 17"/>
                  <p:cNvSpPr>
                    <a:spLocks noChangeArrowheads="1"/>
                  </p:cNvSpPr>
                  <p:nvPr/>
                </p:nvSpPr>
                <p:spPr bwMode="auto">
                  <a:xfrm>
                    <a:off x="192" y="1344"/>
                    <a:ext cx="883" cy="336"/>
                  </a:xfrm>
                  <a:prstGeom prst="leftRightArrow">
                    <a:avLst>
                      <a:gd name="adj1" fmla="val 59528"/>
                      <a:gd name="adj2" fmla="val 10053"/>
                    </a:avLst>
                  </a:prstGeom>
                  <a:solidFill>
                    <a:srgbClr val="FFFF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11" name="WordArt 18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79" y="1440"/>
                    <a:ext cx="720" cy="144"/>
                  </a:xfrm>
                  <a:prstGeom prst="rect">
                    <a:avLst/>
                  </a:prstGeom>
                  <a:solidFill>
                    <a:srgbClr val="FFFF99"/>
                  </a:solidFill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ES" sz="3600" b="0" i="0" u="none" strike="noStrike" kern="10" cap="none" spc="0" normalizeH="0" baseline="0" noProof="0" dirty="0">
                        <a:ln w="3175">
                          <a:solidFill>
                            <a:schemeClr val="bg1"/>
                          </a:solidFill>
                          <a:round/>
                          <a:headEnd/>
                          <a:tailEnd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7 </a:t>
                    </a:r>
                    <a:r>
                      <a:rPr kumimoji="0" lang="es-ES" sz="3600" b="0" i="0" u="none" strike="noStrike" kern="10" cap="none" spc="0" normalizeH="0" baseline="0" noProof="0" dirty="0" err="1">
                        <a:ln w="3175">
                          <a:solidFill>
                            <a:schemeClr val="bg1"/>
                          </a:solidFill>
                          <a:round/>
                          <a:headEnd/>
                          <a:tailEnd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sem</a:t>
                    </a:r>
                    <a:r>
                      <a:rPr kumimoji="0" lang="es-ES" sz="3600" b="0" i="0" u="none" strike="noStrike" kern="10" cap="none" spc="0" normalizeH="0" baseline="0" noProof="0" dirty="0">
                        <a:ln w="3175">
                          <a:solidFill>
                            <a:schemeClr val="bg1"/>
                          </a:solidFill>
                          <a:round/>
                          <a:headEnd/>
                          <a:tailEnd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.</a:t>
                    </a:r>
                    <a:r>
                      <a:rPr kumimoji="0" lang="es-ES" sz="3600" b="0" i="0" u="none" strike="noStrike" kern="10" cap="none" spc="0" normalizeH="0" noProof="0" dirty="0">
                        <a:ln w="3175">
                          <a:solidFill>
                            <a:schemeClr val="bg1"/>
                          </a:solidFill>
                          <a:round/>
                          <a:headEnd/>
                          <a:tailEnd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</a:rPr>
                      <a:t> 49 años</a:t>
                    </a:r>
                    <a:endParaRPr kumimoji="0" lang="es-ES" sz="3600" b="0" i="0" u="none" strike="noStrike" kern="10" cap="none" spc="0" normalizeH="0" baseline="0" noProof="0" dirty="0">
                      <a:ln w="3175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  <p:grpSp>
            <p:nvGrpSpPr>
              <p:cNvPr id="18" name="Grupo 17"/>
              <p:cNvGrpSpPr/>
              <p:nvPr/>
            </p:nvGrpSpPr>
            <p:grpSpPr>
              <a:xfrm>
                <a:off x="1278698" y="1606166"/>
                <a:ext cx="5705327" cy="715997"/>
                <a:chOff x="1278698" y="5263772"/>
                <a:chExt cx="5705327" cy="715997"/>
              </a:xfrm>
            </p:grpSpPr>
            <p:sp>
              <p:nvSpPr>
                <p:cNvPr id="15" name="AutoShape 17"/>
                <p:cNvSpPr>
                  <a:spLocks noChangeArrowheads="1"/>
                </p:cNvSpPr>
                <p:nvPr/>
              </p:nvSpPr>
              <p:spPr bwMode="auto">
                <a:xfrm>
                  <a:off x="1278698" y="5263772"/>
                  <a:ext cx="4163545" cy="702364"/>
                </a:xfrm>
                <a:prstGeom prst="leftRightArrow">
                  <a:avLst>
                    <a:gd name="adj1" fmla="val 59528"/>
                    <a:gd name="adj2" fmla="val 10053"/>
                  </a:avLst>
                </a:prstGeom>
                <a:solidFill>
                  <a:srgbClr val="FFFF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3200" b="0" i="0" u="none" strike="noStrike" kern="10" cap="none" spc="0" normalizeH="0" baseline="0" noProof="0" dirty="0"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rPr>
                    <a:t>69 </a:t>
                  </a:r>
                  <a:r>
                    <a:rPr kumimoji="0" lang="es-ES" sz="3200" b="0" i="0" u="none" strike="noStrike" kern="10" cap="none" spc="0" normalizeH="0" baseline="0" noProof="0" dirty="0">
                      <a:ln w="3175">
                        <a:solidFill>
                          <a:prstClr val="black"/>
                        </a:solidFill>
                        <a:round/>
                        <a:headEnd/>
                        <a:tailEnd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rPr>
                    <a:t>semanas (483 años)</a:t>
                  </a:r>
                </a:p>
              </p:txBody>
            </p:sp>
            <p:sp>
              <p:nvSpPr>
                <p:cNvPr id="16" name="AutoShape 25"/>
                <p:cNvSpPr>
                  <a:spLocks noChangeArrowheads="1"/>
                </p:cNvSpPr>
                <p:nvPr/>
              </p:nvSpPr>
              <p:spPr bwMode="auto">
                <a:xfrm>
                  <a:off x="5423884" y="5280064"/>
                  <a:ext cx="1560141" cy="699705"/>
                </a:xfrm>
                <a:prstGeom prst="leftRightArrow">
                  <a:avLst>
                    <a:gd name="adj1" fmla="val 59528"/>
                    <a:gd name="adj2" fmla="val 20910"/>
                  </a:avLst>
                </a:prstGeom>
                <a:solidFill>
                  <a:srgbClr val="FFFF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vl="0" algn="ctr" defTabSz="914400">
                    <a:defRPr/>
                  </a:pPr>
                  <a:r>
                    <a:rPr lang="es-ES" sz="3200" kern="10" dirty="0">
                      <a:ln w="3175">
                        <a:solidFill>
                          <a:prstClr val="black"/>
                        </a:solidFill>
                        <a:round/>
                        <a:headEnd/>
                        <a:tailEnd/>
                      </a:ln>
                      <a:solidFill>
                        <a:prstClr val="black"/>
                      </a:solidFill>
                      <a:latin typeface="Arial Narrow" panose="020B0606020202030204" pitchFamily="34" charset="0"/>
                    </a:rPr>
                    <a:t>½ </a:t>
                  </a:r>
                  <a:r>
                    <a:rPr kumimoji="0" lang="es-ES" sz="3200" b="0" i="0" u="none" strike="noStrike" kern="10" cap="none" spc="0" normalizeH="0" baseline="0" noProof="0" dirty="0">
                      <a:ln w="3175">
                        <a:solidFill>
                          <a:prstClr val="black"/>
                        </a:solidFill>
                        <a:round/>
                        <a:headEnd/>
                        <a:tailEnd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rPr>
                    <a:t>semana</a:t>
                  </a:r>
                </a:p>
              </p:txBody>
            </p:sp>
          </p:grpSp>
          <p:sp>
            <p:nvSpPr>
              <p:cNvPr id="17" name="AutoShape 17"/>
              <p:cNvSpPr>
                <a:spLocks noChangeArrowheads="1"/>
              </p:cNvSpPr>
              <p:nvPr/>
            </p:nvSpPr>
            <p:spPr bwMode="auto">
              <a:xfrm>
                <a:off x="1300117" y="2239612"/>
                <a:ext cx="7097196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70 </a:t>
                </a:r>
                <a:r>
                  <a:rPr kumimoji="0" lang="es-ES" sz="3200" b="0" i="0" u="none" strike="noStrike" kern="10" cap="none" spc="0" normalizeH="0" baseline="0" noProof="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semanas (490 años)</a:t>
                </a:r>
              </a:p>
            </p:txBody>
          </p:sp>
          <p:sp>
            <p:nvSpPr>
              <p:cNvPr id="19" name="Text Box 53"/>
              <p:cNvSpPr txBox="1">
                <a:spLocks noChangeArrowheads="1"/>
              </p:cNvSpPr>
              <p:nvPr/>
            </p:nvSpPr>
            <p:spPr bwMode="auto">
              <a:xfrm>
                <a:off x="1210145" y="724921"/>
                <a:ext cx="1211694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457 a.C.</a:t>
                </a:r>
              </a:p>
            </p:txBody>
          </p:sp>
          <p:sp>
            <p:nvSpPr>
              <p:cNvPr id="20" name="Text Box 54"/>
              <p:cNvSpPr txBox="1">
                <a:spLocks noChangeArrowheads="1"/>
              </p:cNvSpPr>
              <p:nvPr/>
            </p:nvSpPr>
            <p:spPr bwMode="auto">
              <a:xfrm>
                <a:off x="2575621" y="729227"/>
                <a:ext cx="1214298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408 a.C.</a:t>
                </a:r>
              </a:p>
            </p:txBody>
          </p:sp>
          <p:sp>
            <p:nvSpPr>
              <p:cNvPr id="21" name="Text Box 55"/>
              <p:cNvSpPr txBox="1">
                <a:spLocks noChangeArrowheads="1"/>
              </p:cNvSpPr>
              <p:nvPr/>
            </p:nvSpPr>
            <p:spPr bwMode="auto">
              <a:xfrm>
                <a:off x="5222536" y="724921"/>
                <a:ext cx="1038320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27 d.C.</a:t>
                </a:r>
              </a:p>
            </p:txBody>
          </p:sp>
          <p:sp>
            <p:nvSpPr>
              <p:cNvPr id="22" name="Text Box 55"/>
              <p:cNvSpPr txBox="1">
                <a:spLocks noChangeArrowheads="1"/>
              </p:cNvSpPr>
              <p:nvPr/>
            </p:nvSpPr>
            <p:spPr bwMode="auto">
              <a:xfrm>
                <a:off x="7656567" y="729227"/>
                <a:ext cx="1005708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34 d.C.</a:t>
                </a:r>
              </a:p>
            </p:txBody>
          </p:sp>
          <p:sp>
            <p:nvSpPr>
              <p:cNvPr id="92" name="Text Box 55"/>
              <p:cNvSpPr txBox="1">
                <a:spLocks noChangeArrowheads="1"/>
              </p:cNvSpPr>
              <p:nvPr/>
            </p:nvSpPr>
            <p:spPr bwMode="auto">
              <a:xfrm>
                <a:off x="6474935" y="712905"/>
                <a:ext cx="1038320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31</a:t>
                </a:r>
                <a:r>
                  <a:rPr kumimoji="0" lang="es-ES" sz="2400" b="1" i="0" u="none" strike="noStrike" kern="0" cap="none" spc="0" normalizeH="0" baseline="0" noProof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 d.C.</a:t>
                </a:r>
              </a:p>
            </p:txBody>
          </p:sp>
        </p:grpSp>
        <p:sp>
          <p:nvSpPr>
            <p:cNvPr id="82" name="AutoShape 25"/>
            <p:cNvSpPr>
              <a:spLocks noChangeArrowheads="1"/>
            </p:cNvSpPr>
            <p:nvPr/>
          </p:nvSpPr>
          <p:spPr bwMode="auto">
            <a:xfrm>
              <a:off x="5277991" y="690480"/>
              <a:ext cx="3557057" cy="699705"/>
            </a:xfrm>
            <a:prstGeom prst="leftRightArrow">
              <a:avLst>
                <a:gd name="adj1" fmla="val 59528"/>
                <a:gd name="adj2" fmla="val 2091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0" i="0" u="none" strike="noStrike" kern="10" cap="none" spc="0" normalizeH="0" baseline="0" noProof="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1 semana</a:t>
              </a:r>
              <a:r>
                <a:rPr kumimoji="0" lang="es-ES" sz="3000" b="0" i="0" u="none" strike="noStrike" kern="10" cap="none" spc="0" normalizeH="0" noProof="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 7 años</a:t>
              </a:r>
              <a:endParaRPr kumimoji="0" lang="es-ES" sz="3000" b="0" i="0" u="none" strike="noStrike" kern="10" cap="none" spc="0" normalizeH="0" baseline="0" noProof="0" dirty="0">
                <a:ln w="3175">
                  <a:solidFill>
                    <a:prstClr val="black"/>
                  </a:solidFill>
                  <a:round/>
                  <a:headEnd/>
                  <a:tailEnd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sp>
        <p:nvSpPr>
          <p:cNvPr id="90" name="AutoShape 25"/>
          <p:cNvSpPr>
            <a:spLocks noChangeArrowheads="1"/>
          </p:cNvSpPr>
          <p:nvPr/>
        </p:nvSpPr>
        <p:spPr bwMode="auto">
          <a:xfrm>
            <a:off x="7141586" y="1297825"/>
            <a:ext cx="1714680" cy="699705"/>
          </a:xfrm>
          <a:prstGeom prst="leftRightArrow">
            <a:avLst>
              <a:gd name="adj1" fmla="val 59528"/>
              <a:gd name="adj2" fmla="val 2091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 defTabSz="914400">
              <a:defRPr/>
            </a:pPr>
            <a:r>
              <a:rPr lang="es-ES" sz="3200" kern="10" dirty="0">
                <a:ln w="3175">
                  <a:solidFill>
                    <a:prstClr val="black"/>
                  </a:solidFill>
                  <a:round/>
                  <a:headEnd/>
                  <a:tailEnd/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½ </a:t>
            </a:r>
            <a:r>
              <a:rPr kumimoji="0" lang="es-ES" sz="3200" b="0" i="0" u="none" strike="noStrike" kern="10" cap="none" spc="0" normalizeH="0" baseline="0" noProof="0" dirty="0">
                <a:ln w="3175">
                  <a:solidFill>
                    <a:prstClr val="black"/>
                  </a:solidFill>
                  <a:round/>
                  <a:headEnd/>
                  <a:tailEnd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semana</a:t>
            </a:r>
          </a:p>
        </p:txBody>
      </p:sp>
      <p:sp>
        <p:nvSpPr>
          <p:cNvPr id="91" name="Line 60"/>
          <p:cNvSpPr>
            <a:spLocks noChangeShapeType="1"/>
          </p:cNvSpPr>
          <p:nvPr/>
        </p:nvSpPr>
        <p:spPr bwMode="auto">
          <a:xfrm flipH="1">
            <a:off x="452334" y="3409255"/>
            <a:ext cx="0" cy="1120775"/>
          </a:xfrm>
          <a:prstGeom prst="line">
            <a:avLst/>
          </a:prstGeom>
          <a:ln w="5715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s-E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260483" y="778722"/>
            <a:ext cx="3079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i="0" u="none" strike="noStrike" kern="0" cap="none" spc="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62 semanas 434 años</a:t>
            </a:r>
            <a:endParaRPr kumimoji="0" lang="es-CO" sz="1600" i="0" u="none" strike="noStrike" kern="0" cap="none" spc="0" normalizeH="0" baseline="0" noProof="0" dirty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2814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0000"/>
            </a:gs>
            <a:gs pos="100000">
              <a:schemeClr val="accent3">
                <a:tint val="8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692" y="1953041"/>
            <a:ext cx="4144617" cy="310846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481145" y="1375961"/>
            <a:ext cx="6228883" cy="1938992"/>
          </a:xfrm>
          <a:prstGeom prst="rect">
            <a:avLst/>
          </a:prstGeom>
          <a:gradFill flip="none" rotWithShape="1">
            <a:gsLst>
              <a:gs pos="69000">
                <a:schemeClr val="accent1">
                  <a:tint val="60000"/>
                  <a:lumMod val="110000"/>
                </a:schemeClr>
              </a:gs>
              <a:gs pos="11000">
                <a:schemeClr val="accent1">
                  <a:tint val="82000"/>
                </a:schemeClr>
              </a:gs>
            </a:gsLst>
            <a:lin ang="5400000" scaled="0"/>
            <a:tileRect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“Setenta semanas están determinadas sobre tu pueblo y sobre tu santa ciudad, </a:t>
            </a:r>
            <a:r>
              <a:rPr lang="es-CO" sz="30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…sellar la visión y la profecía…” </a:t>
            </a: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9:24. </a:t>
            </a:r>
          </a:p>
        </p:txBody>
      </p:sp>
      <p:sp>
        <p:nvSpPr>
          <p:cNvPr id="10" name="Rectángulo 9"/>
          <p:cNvSpPr/>
          <p:nvPr/>
        </p:nvSpPr>
        <p:spPr>
          <a:xfrm rot="21325335">
            <a:off x="1348182" y="3713544"/>
            <a:ext cx="6276056" cy="2400657"/>
          </a:xfrm>
          <a:prstGeom prst="rect">
            <a:avLst/>
          </a:prstGeom>
          <a:gradFill>
            <a:gsLst>
              <a:gs pos="6000">
                <a:srgbClr val="00FFCC"/>
              </a:gs>
              <a:gs pos="100000">
                <a:schemeClr val="tx1"/>
              </a:gs>
            </a:gsLst>
            <a:lin ang="5400000" scaled="1"/>
          </a:gradFill>
          <a:ln w="38100">
            <a:solidFill>
              <a:srgbClr val="0909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s-CO" sz="3000" kern="0" dirty="0">
                <a:ln w="19050">
                  <a:solidFill>
                    <a:srgbClr val="0000FF"/>
                  </a:solidFill>
                </a:ln>
                <a:solidFill>
                  <a:srgbClr val="00395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Uno de los propósitos de las 70 semanas es </a:t>
            </a:r>
            <a:r>
              <a:rPr lang="es-CO" sz="30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garantizar el cumplimiento de los 2.300 días </a:t>
            </a:r>
            <a:r>
              <a:rPr lang="es-CO" sz="3000" kern="0" dirty="0">
                <a:ln w="19050">
                  <a:solidFill>
                    <a:srgbClr val="0000FF"/>
                  </a:solidFill>
                </a:ln>
                <a:solidFill>
                  <a:srgbClr val="00395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ver que todos los períodos proféticos se cumplieron con absoluta precisión hasta el año 34 d.C.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481144" y="458106"/>
            <a:ext cx="6228883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/>
            <a:r>
              <a:rPr lang="es-CO" sz="3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2.300 Días: Simple Lógica.</a:t>
            </a:r>
            <a:endParaRPr lang="es-CO" sz="2400" b="1" kern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>
                  <a:srgbClr val="01FF01"/>
                </a:glow>
              </a:effectLst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44E22FF1-E7AE-4B11-A531-EEE3F0A4DA36}" type="slidenum">
              <a:rPr lang="es-ES" altLang="es-CO" sz="1350" b="0" kern="0">
                <a:solidFill>
                  <a:sysClr val="windowText" lastClr="000000"/>
                </a:solidFill>
                <a:effectLst/>
              </a:rPr>
              <a:pPr defTabSz="685800">
                <a:defRPr/>
              </a:pPr>
              <a:t>23</a:t>
            </a:fld>
            <a:endParaRPr lang="es-ES" altLang="es-CO" sz="1350" b="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" name="Rectángulo 8"/>
          <p:cNvSpPr/>
          <p:nvPr/>
        </p:nvSpPr>
        <p:spPr>
          <a:xfrm rot="300341">
            <a:off x="1435525" y="3944376"/>
            <a:ext cx="6272951" cy="1938992"/>
          </a:xfrm>
          <a:prstGeom prst="rect">
            <a:avLst/>
          </a:prstGeom>
          <a:gradFill>
            <a:gsLst>
              <a:gs pos="34000">
                <a:srgbClr val="FFFF99"/>
              </a:gs>
              <a:gs pos="93000">
                <a:schemeClr val="tx1"/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s-CO" sz="3000" kern="0" dirty="0">
                <a:ln w="19050">
                  <a:solidFill>
                    <a:srgbClr val="6B0F4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simple lógica solo tenemos que agregar 1810 años restantes para llegar al año 1844 d.C. </a:t>
            </a:r>
            <a:r>
              <a:rPr lang="es-CO" sz="30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ese año empezó la purificación del Santuario Celestial.</a:t>
            </a:r>
          </a:p>
        </p:txBody>
      </p:sp>
    </p:spTree>
    <p:extLst>
      <p:ext uri="{BB962C8B-B14F-4D97-AF65-F5344CB8AC3E}">
        <p14:creationId xmlns:p14="http://schemas.microsoft.com/office/powerpoint/2010/main" val="257596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24</a:t>
            </a:fld>
            <a:endParaRPr lang="es-CO" dirty="0"/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381000" y="990600"/>
            <a:ext cx="8229600" cy="838200"/>
            <a:chOff x="240" y="624"/>
            <a:chExt cx="5184" cy="528"/>
          </a:xfrm>
        </p:grpSpPr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240" y="624"/>
              <a:ext cx="5184" cy="528"/>
            </a:xfrm>
            <a:prstGeom prst="leftRightArrow">
              <a:avLst>
                <a:gd name="adj1" fmla="val 61574"/>
                <a:gd name="adj2" fmla="val 24136"/>
              </a:avLst>
            </a:prstGeom>
            <a:gradFill rotWithShape="0">
              <a:gsLst>
                <a:gs pos="93000">
                  <a:srgbClr val="FFFFCC">
                    <a:gamma/>
                    <a:shade val="46275"/>
                    <a:invGamma/>
                  </a:srgbClr>
                </a:gs>
                <a:gs pos="24000">
                  <a:srgbClr val="FFFFCC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968" y="768"/>
              <a:ext cx="1680" cy="2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600" b="1" i="0" u="none" strike="noStrike" kern="10" cap="none" spc="0" normalizeH="0" baseline="0" noProof="0" dirty="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2.300 años</a:t>
              </a:r>
            </a:p>
          </p:txBody>
        </p: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381000" y="1752600"/>
            <a:ext cx="3048000" cy="838200"/>
            <a:chOff x="240" y="1104"/>
            <a:chExt cx="1920" cy="528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240" y="1104"/>
              <a:ext cx="1920" cy="528"/>
            </a:xfrm>
            <a:prstGeom prst="leftRightArrow">
              <a:avLst>
                <a:gd name="adj1" fmla="val 58713"/>
                <a:gd name="adj2" fmla="val 24242"/>
              </a:avLst>
            </a:prstGeom>
            <a:gradFill rotWithShape="0">
              <a:gsLst>
                <a:gs pos="93000">
                  <a:srgbClr val="CCFFFF">
                    <a:gamma/>
                    <a:shade val="46275"/>
                    <a:invGamma/>
                  </a:srgbClr>
                </a:gs>
                <a:gs pos="33000">
                  <a:srgbClr val="CCFF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768" y="1248"/>
              <a:ext cx="864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6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Arial Black"/>
                </a:rPr>
                <a:t>490 años</a:t>
              </a:r>
            </a:p>
          </p:txBody>
        </p:sp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228600" y="4953000"/>
            <a:ext cx="1912938" cy="1725613"/>
            <a:chOff x="144" y="3120"/>
            <a:chExt cx="1205" cy="1087"/>
          </a:xfrm>
        </p:grpSpPr>
        <p:pic>
          <p:nvPicPr>
            <p:cNvPr id="10" name="Picture 13" descr="Decret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" y="3120"/>
              <a:ext cx="533" cy="1037"/>
            </a:xfrm>
            <a:prstGeom prst="rect">
              <a:avLst/>
            </a:prstGeom>
            <a:noFill/>
          </p:spPr>
        </p:pic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384" y="3800"/>
              <a:ext cx="96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 decreto de Artajerjes</a:t>
              </a:r>
            </a:p>
          </p:txBody>
        </p:sp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2362200" y="5029200"/>
            <a:ext cx="2819400" cy="1609725"/>
            <a:chOff x="1488" y="3168"/>
            <a:chExt cx="1776" cy="1014"/>
          </a:xfrm>
        </p:grpSpPr>
        <p:pic>
          <p:nvPicPr>
            <p:cNvPr id="13" name="Picture 17" descr="Martirio de Esteba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8" y="3168"/>
              <a:ext cx="1094" cy="986"/>
            </a:xfrm>
            <a:prstGeom prst="rect">
              <a:avLst/>
            </a:prstGeom>
            <a:noFill/>
          </p:spPr>
        </p:pic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2592" y="3600"/>
              <a:ext cx="67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Martirio de Esteban</a:t>
              </a:r>
            </a:p>
          </p:txBody>
        </p:sp>
      </p:grpSp>
      <p:grpSp>
        <p:nvGrpSpPr>
          <p:cNvPr id="15" name="Group 37"/>
          <p:cNvGrpSpPr>
            <a:grpSpLocks/>
          </p:cNvGrpSpPr>
          <p:nvPr/>
        </p:nvGrpSpPr>
        <p:grpSpPr bwMode="auto">
          <a:xfrm>
            <a:off x="3429000" y="1752600"/>
            <a:ext cx="5181600" cy="838200"/>
            <a:chOff x="2160" y="1104"/>
            <a:chExt cx="3264" cy="528"/>
          </a:xfrm>
        </p:grpSpPr>
        <p:sp>
          <p:nvSpPr>
            <p:cNvPr id="16" name="AutoShape 7"/>
            <p:cNvSpPr>
              <a:spLocks noChangeArrowheads="1"/>
            </p:cNvSpPr>
            <p:nvPr/>
          </p:nvSpPr>
          <p:spPr bwMode="auto">
            <a:xfrm>
              <a:off x="2160" y="1104"/>
              <a:ext cx="3264" cy="528"/>
            </a:xfrm>
            <a:prstGeom prst="leftRightArrow">
              <a:avLst>
                <a:gd name="adj1" fmla="val 61741"/>
                <a:gd name="adj2" fmla="val 24441"/>
              </a:avLst>
            </a:prstGeom>
            <a:gradFill rotWithShape="0">
              <a:gsLst>
                <a:gs pos="71000">
                  <a:srgbClr val="B5E0E3">
                    <a:gamma/>
                    <a:shade val="46275"/>
                    <a:invGamma/>
                  </a:srgbClr>
                </a:gs>
                <a:gs pos="43000">
                  <a:srgbClr val="B5E0E3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216" y="1248"/>
              <a:ext cx="1057" cy="2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6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Arial Black"/>
                </a:rPr>
                <a:t>1.810 años</a:t>
              </a:r>
            </a:p>
          </p:txBody>
        </p:sp>
      </p:grpSp>
      <p:grpSp>
        <p:nvGrpSpPr>
          <p:cNvPr id="18" name="Group 25"/>
          <p:cNvGrpSpPr>
            <a:grpSpLocks/>
          </p:cNvGrpSpPr>
          <p:nvPr/>
        </p:nvGrpSpPr>
        <p:grpSpPr bwMode="auto">
          <a:xfrm>
            <a:off x="6248400" y="4800601"/>
            <a:ext cx="2601913" cy="1865313"/>
            <a:chOff x="3936" y="3024"/>
            <a:chExt cx="1639" cy="1175"/>
          </a:xfrm>
        </p:grpSpPr>
        <p:pic>
          <p:nvPicPr>
            <p:cNvPr id="19" name="Picture 11" descr="Jesucrist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024"/>
              <a:ext cx="727" cy="1022"/>
            </a:xfrm>
            <a:prstGeom prst="rect">
              <a:avLst/>
            </a:prstGeom>
            <a:noFill/>
          </p:spPr>
        </p:pic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3936" y="3792"/>
              <a:ext cx="1323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Purificación del S</a:t>
              </a:r>
              <a:r>
                <a:rPr kumimoji="0" lang="es-E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antuario</a:t>
              </a: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Celestial</a:t>
              </a:r>
            </a:p>
          </p:txBody>
        </p:sp>
      </p:grp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228600" y="2743200"/>
            <a:ext cx="998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457 a. C.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2946400" y="2743200"/>
            <a:ext cx="891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34 d. C.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7559675" y="2743200"/>
            <a:ext cx="11256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1844 d. C.</a:t>
            </a:r>
          </a:p>
        </p:txBody>
      </p:sp>
      <p:sp>
        <p:nvSpPr>
          <p:cNvPr id="24" name="Line 29"/>
          <p:cNvSpPr>
            <a:spLocks noChangeShapeType="1"/>
          </p:cNvSpPr>
          <p:nvPr/>
        </p:nvSpPr>
        <p:spPr bwMode="auto">
          <a:xfrm>
            <a:off x="609600" y="3124200"/>
            <a:ext cx="0" cy="1676400"/>
          </a:xfrm>
          <a:prstGeom prst="line">
            <a:avLst/>
          </a:prstGeom>
          <a:noFill/>
          <a:ln w="7620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>
            <a:off x="3352800" y="3124200"/>
            <a:ext cx="0" cy="1676400"/>
          </a:xfrm>
          <a:prstGeom prst="line">
            <a:avLst/>
          </a:prstGeom>
          <a:noFill/>
          <a:ln w="7620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>
            <a:off x="8229600" y="3124200"/>
            <a:ext cx="0" cy="1447800"/>
          </a:xfrm>
          <a:prstGeom prst="line">
            <a:avLst/>
          </a:prstGeom>
          <a:noFill/>
          <a:ln w="7620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10817" y="310376"/>
            <a:ext cx="8004314" cy="584775"/>
          </a:xfrm>
          <a:prstGeom prst="rect">
            <a:avLst/>
          </a:prstGeom>
          <a:gradFill flip="none" rotWithShape="1">
            <a:gsLst>
              <a:gs pos="35000">
                <a:schemeClr val="accent3">
                  <a:tint val="70000"/>
                  <a:lumMod val="110000"/>
                </a:schemeClr>
              </a:gs>
              <a:gs pos="100000">
                <a:schemeClr val="accent3">
                  <a:tint val="82000"/>
                  <a:alpha val="74000"/>
                </a:schemeClr>
              </a:gs>
            </a:gsLst>
            <a:path path="rect">
              <a:fillToRect l="100000" t="100000"/>
            </a:path>
            <a:tileRect r="-100000" b="-10000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5800"/>
                  </a:solidFill>
                </a:ln>
                <a:solidFill>
                  <a:srgbClr val="0058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8:14.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005800"/>
                </a:solidFill>
              </a:ln>
              <a:solidFill>
                <a:srgbClr val="0058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46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bg1">
                <a:lumMod val="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DBEAB9"/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vertical 1"/>
          <p:cNvSpPr/>
          <p:nvPr/>
        </p:nvSpPr>
        <p:spPr>
          <a:xfrm>
            <a:off x="1345510" y="360239"/>
            <a:ext cx="6452980" cy="2307809"/>
          </a:xfrm>
          <a:prstGeom prst="verticalScroll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él dijo: </a:t>
            </a:r>
            <a:r>
              <a:rPr kumimoji="0" lang="es-CO" sz="3200" b="1" i="1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Hasta dos mil trescientas tardes y mañanas</a:t>
            </a:r>
            <a:r>
              <a:rPr kumimoji="0" lang="es-CO" sz="3200" b="1" i="1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luego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será purificado”.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1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8:14. </a:t>
            </a:r>
            <a:endParaRPr kumimoji="0" lang="es-CO" sz="3200" b="1" i="1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718300" y="6301408"/>
            <a:ext cx="1905000" cy="4572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E22FF1-E7AE-4B11-A531-EEE3F0A4DA36}" type="slidenum">
              <a:rPr kumimoji="0" lang="es-ES" altLang="es-CO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altLang="es-CO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01813" y="2855354"/>
            <a:ext cx="6016487" cy="55399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7030A0"/>
                  </a:solidFill>
                </a:ln>
                <a:solidFill>
                  <a:srgbClr val="6600C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2.300 años empezaron</a:t>
            </a:r>
            <a:r>
              <a:rPr kumimoji="0" lang="es-CO" sz="3000" i="0" u="none" strike="noStrike" kern="0" cap="none" spc="0" normalizeH="0" noProof="0" dirty="0">
                <a:ln w="19050">
                  <a:solidFill>
                    <a:srgbClr val="7030A0"/>
                  </a:solidFill>
                </a:ln>
                <a:solidFill>
                  <a:srgbClr val="6600C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457 a.C.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7030A0"/>
                </a:solidFill>
              </a:ln>
              <a:solidFill>
                <a:srgbClr val="6600CC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20310" y="3535935"/>
            <a:ext cx="6908249" cy="5539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primeros 490 años terminaron en el 34 d.C.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21134" y="4254736"/>
            <a:ext cx="7703380" cy="55399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005800"/>
                  </a:solidFill>
                </a:ln>
                <a:solidFill>
                  <a:srgbClr val="0058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Quedando 1810 años que terminaron en el 1844 d.C.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005800"/>
                </a:solidFill>
              </a:ln>
              <a:solidFill>
                <a:srgbClr val="0058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20310" y="4950981"/>
            <a:ext cx="7703380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 que en el año 1844 d.C. al fin de los 2.300 años empezó la purificación d</a:t>
            </a:r>
            <a:r>
              <a:rPr kumimoji="0" lang="es-CO" sz="3000" i="0" u="none" strike="noStrike" kern="0" cap="none" spc="0" normalizeH="0" noProof="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Celestial</a:t>
            </a:r>
            <a:r>
              <a:rPr kumimoji="0" lang="es-CO" sz="3000" i="0" u="none" strike="noStrike" kern="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11061" y="6141444"/>
            <a:ext cx="7721878" cy="553998"/>
          </a:xfrm>
          <a:prstGeom prst="rect">
            <a:avLst/>
          </a:prstGeom>
          <a:solidFill>
            <a:srgbClr val="DBF991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CO" sz="3000" kern="0" dirty="0">
                <a:ln w="19050">
                  <a:solidFill>
                    <a:srgbClr val="B46B00"/>
                  </a:solidFill>
                </a:ln>
                <a:solidFill>
                  <a:srgbClr val="FF99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CO" sz="3000" kern="0" dirty="0">
                <a:ln w="19050">
                  <a:solidFill>
                    <a:srgbClr val="A86400"/>
                  </a:solidFill>
                </a:ln>
                <a:solidFill>
                  <a:srgbClr val="A864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 día de la purificación es un día de juicio.</a:t>
            </a:r>
            <a:endParaRPr kumimoji="0" lang="es-CO" sz="3000" i="0" u="none" strike="noStrike" kern="0" cap="none" spc="0" normalizeH="0" baseline="0" noProof="0" dirty="0">
              <a:ln w="19050">
                <a:solidFill>
                  <a:srgbClr val="A86400"/>
                </a:solidFill>
              </a:ln>
              <a:solidFill>
                <a:srgbClr val="A864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2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372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37706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150" y="3100968"/>
            <a:ext cx="4882853" cy="304698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70611" y="961257"/>
            <a:ext cx="6602779" cy="156966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El día de la expiación del Santuario </a:t>
            </a:r>
            <a:r>
              <a:rPr lang="es-CO" sz="3200" b="1" kern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Celestial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, (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como ocurría en el santuario terrenal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), también es un día de juicio.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14284" y="3087712"/>
            <a:ext cx="6715432" cy="304698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“En este día se hará expiación por vosotros, y seréis </a:t>
            </a:r>
            <a:r>
              <a:rPr lang="es-CO" sz="3200" b="1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limpios</a:t>
            </a: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 de todos vuestros pecados delante de Jehová. </a:t>
            </a:r>
            <a:r>
              <a:rPr lang="es-CO" sz="32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Levítico 16:30. </a:t>
            </a:r>
            <a:endParaRPr lang="es-CO" sz="3200" i="1" kern="0" dirty="0">
              <a:ln w="19050">
                <a:solidFill>
                  <a:srgbClr val="FF0000"/>
                </a:solidFill>
              </a:ln>
              <a:solidFill>
                <a:srgbClr val="4F009E"/>
              </a:solidFill>
              <a:latin typeface="Arial Narrow" panose="020B0606020202030204" pitchFamily="34" charset="0"/>
            </a:endParaRPr>
          </a:p>
          <a:p>
            <a:pPr lvl="0" algn="ctr" defTabSz="914400">
              <a:defRPr/>
            </a:pPr>
            <a:r>
              <a:rPr lang="es-CO" sz="3200" i="1" kern="0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“</a:t>
            </a: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…Toda persona que no se </a:t>
            </a:r>
            <a:r>
              <a:rPr lang="es-CO" sz="3200" b="1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afligiere</a:t>
            </a:r>
            <a:r>
              <a:rPr lang="es-CO" sz="3200" i="1" kern="0" dirty="0">
                <a:ln w="19050">
                  <a:solidFill>
                    <a:srgbClr val="90BA4C">
                      <a:lumMod val="50000"/>
                    </a:srgbClr>
                  </a:solidFill>
                </a:ln>
                <a:solidFill>
                  <a:srgbClr val="90BA4C">
                    <a:lumMod val="50000"/>
                  </a:srgbClr>
                </a:solidFill>
                <a:latin typeface="Arial Narrow" panose="020B0606020202030204" pitchFamily="34" charset="0"/>
              </a:rPr>
              <a:t> </a:t>
            </a: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en este mismo día, será </a:t>
            </a:r>
            <a:r>
              <a:rPr lang="es-CO" sz="3200" b="1" i="1" kern="0" dirty="0">
                <a:ln w="19050">
                  <a:solidFill>
                    <a:srgbClr val="2121FF"/>
                  </a:solidFill>
                </a:ln>
                <a:solidFill>
                  <a:srgbClr val="2121FF"/>
                </a:solidFill>
                <a:latin typeface="Arial Narrow" panose="020B0606020202030204" pitchFamily="34" charset="0"/>
              </a:rPr>
              <a:t>cortada</a:t>
            </a:r>
            <a:r>
              <a:rPr lang="es-CO" sz="3200" i="1" kern="0" dirty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de su pueblo”. </a:t>
            </a:r>
            <a:r>
              <a:rPr lang="es-CO" sz="3200" i="1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Levítico 23:29.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smtClean="0"/>
              <a:pPr>
                <a:defRPr/>
              </a:pPr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492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930" y="2513401"/>
            <a:ext cx="5084141" cy="3385440"/>
          </a:xfrm>
          <a:prstGeom prst="rect">
            <a:avLst/>
          </a:prstGeom>
        </p:spPr>
      </p:pic>
      <p:sp>
        <p:nvSpPr>
          <p:cNvPr id="5" name="Pergamino: vertical 4"/>
          <p:cNvSpPr/>
          <p:nvPr/>
        </p:nvSpPr>
        <p:spPr>
          <a:xfrm>
            <a:off x="1420873" y="2513400"/>
            <a:ext cx="6302255" cy="3344062"/>
          </a:xfrm>
          <a:prstGeom prst="verticalScroll">
            <a:avLst/>
          </a:prstGeom>
          <a:solidFill>
            <a:srgbClr val="FFFFCC"/>
          </a:solidFill>
          <a:ln w="19050" cap="flat" cmpd="sng" algn="ctr">
            <a:solidFill>
              <a:srgbClr val="A5C249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kumimoji="0" lang="es-CO" sz="400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Actualmente el juicio está en sesión</a:t>
            </a:r>
            <a:r>
              <a:rPr lang="es-CO" sz="4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pronto terminará, y al final </a:t>
            </a:r>
            <a:r>
              <a:rPr lang="es-CO" sz="4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“Seréis </a:t>
            </a:r>
            <a:r>
              <a:rPr lang="es-CO" sz="4000" b="1" ker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limpios”</a:t>
            </a:r>
          </a:p>
          <a:p>
            <a:pPr lvl="0" algn="ctr" defTabSz="914400">
              <a:defRPr/>
            </a:pPr>
            <a:r>
              <a:rPr lang="es-CO" sz="4000" b="1" ker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40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s-CO" sz="4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4000" b="1" kern="0" dirty="0">
                <a:ln>
                  <a:solidFill>
                    <a:srgbClr val="2121FF"/>
                  </a:solidFill>
                </a:ln>
                <a:solidFill>
                  <a:srgbClr val="0909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“Seréis cortados”.</a:t>
            </a:r>
            <a:endParaRPr kumimoji="0" lang="es-CO" sz="4000" b="1" i="0" u="none" strike="noStrike" kern="0" cap="none" spc="0" normalizeH="0" baseline="0" noProof="0" dirty="0">
              <a:ln>
                <a:solidFill>
                  <a:srgbClr val="2121FF"/>
                </a:solidFill>
              </a:ln>
              <a:solidFill>
                <a:srgbClr val="0909FF"/>
              </a:solidFill>
              <a:effectLst>
                <a:glow rad="63500"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28</a:t>
            </a:fld>
            <a:endParaRPr lang="es-ES" altLang="es-CO"/>
          </a:p>
        </p:txBody>
      </p:sp>
      <p:sp>
        <p:nvSpPr>
          <p:cNvPr id="3" name="Rectángulo 2"/>
          <p:cNvSpPr/>
          <p:nvPr/>
        </p:nvSpPr>
        <p:spPr>
          <a:xfrm>
            <a:off x="2123660" y="758025"/>
            <a:ext cx="4846984" cy="1077218"/>
          </a:xfrm>
          <a:prstGeom prst="rect">
            <a:avLst/>
          </a:prstGeom>
          <a:effectLst>
            <a:glow>
              <a:schemeClr val="accent1"/>
            </a:glow>
            <a:softEdge rad="76200"/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“Toda persona que no se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afligiere…”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90BA4C">
                      <a:lumMod val="50000"/>
                    </a:srgbClr>
                  </a:solidFill>
                </a:ln>
                <a:solidFill>
                  <a:srgbClr val="90BA4C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</a:rPr>
              <a:t> </a:t>
            </a:r>
            <a:endParaRPr kumimoji="0" lang="es-CO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5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Reflejos">
  <a:themeElements>
    <a:clrScheme name="Reflejos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Malla">
  <a:themeElements>
    <a:clrScheme name="Violeta rojo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6874</TotalTime>
  <Words>2028</Words>
  <Application>Microsoft Office PowerPoint</Application>
  <PresentationFormat>Presentación en pantalla (4:3)</PresentationFormat>
  <Paragraphs>177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28</vt:i4>
      </vt:variant>
    </vt:vector>
  </HeadingPairs>
  <TitlesOfParts>
    <vt:vector size="45" baseType="lpstr">
      <vt:lpstr>Aharoni</vt:lpstr>
      <vt:lpstr>Arial</vt:lpstr>
      <vt:lpstr>Arial Black</vt:lpstr>
      <vt:lpstr>Arial Narrow</vt:lpstr>
      <vt:lpstr>Calibri</vt:lpstr>
      <vt:lpstr>Calibri Light</vt:lpstr>
      <vt:lpstr>Century Gothic</vt:lpstr>
      <vt:lpstr>Comic Sans MS</vt:lpstr>
      <vt:lpstr>Georgia</vt:lpstr>
      <vt:lpstr>Tahoma</vt:lpstr>
      <vt:lpstr>Times New Roman</vt:lpstr>
      <vt:lpstr>Vijaya</vt:lpstr>
      <vt:lpstr>Wingdings</vt:lpstr>
      <vt:lpstr>1_Reflejos</vt:lpstr>
      <vt:lpstr>Diseño predeterminado</vt:lpstr>
      <vt:lpstr>Celestial</vt:lpstr>
      <vt:lpstr>Malla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TuSoft.org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TuSoft</dc:creator>
  <cp:lastModifiedBy>Ernesto</cp:lastModifiedBy>
  <cp:revision>1270</cp:revision>
  <dcterms:created xsi:type="dcterms:W3CDTF">2015-08-28T22:36:02Z</dcterms:created>
  <dcterms:modified xsi:type="dcterms:W3CDTF">2016-09-05T23:17:20Z</dcterms:modified>
</cp:coreProperties>
</file>