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  <p:sldMasterId id="2147483846" r:id="rId2"/>
    <p:sldMasterId id="2147483870" r:id="rId3"/>
    <p:sldMasterId id="2147483906" r:id="rId4"/>
    <p:sldMasterId id="2147483924" r:id="rId5"/>
  </p:sldMasterIdLst>
  <p:sldIdLst>
    <p:sldId id="311" r:id="rId6"/>
    <p:sldId id="257" r:id="rId7"/>
    <p:sldId id="284" r:id="rId8"/>
    <p:sldId id="277" r:id="rId9"/>
    <p:sldId id="265" r:id="rId10"/>
    <p:sldId id="289" r:id="rId11"/>
    <p:sldId id="270" r:id="rId12"/>
    <p:sldId id="290" r:id="rId13"/>
    <p:sldId id="279" r:id="rId14"/>
    <p:sldId id="291" r:id="rId15"/>
    <p:sldId id="292" r:id="rId16"/>
    <p:sldId id="264" r:id="rId17"/>
    <p:sldId id="297" r:id="rId18"/>
    <p:sldId id="300" r:id="rId19"/>
    <p:sldId id="305" r:id="rId20"/>
    <p:sldId id="304" r:id="rId21"/>
    <p:sldId id="294" r:id="rId22"/>
    <p:sldId id="295" r:id="rId23"/>
    <p:sldId id="293" r:id="rId24"/>
    <p:sldId id="299" r:id="rId25"/>
    <p:sldId id="274" r:id="rId26"/>
    <p:sldId id="310" r:id="rId27"/>
    <p:sldId id="308" r:id="rId28"/>
    <p:sldId id="306" r:id="rId2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FFFF"/>
    <a:srgbClr val="66FFFF"/>
    <a:srgbClr val="004200"/>
    <a:srgbClr val="003E00"/>
    <a:srgbClr val="441D61"/>
    <a:srgbClr val="7E0000"/>
    <a:srgbClr val="9DF236"/>
    <a:srgbClr val="4B8208"/>
    <a:srgbClr val="015289"/>
    <a:srgbClr val="041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5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F93CB-DF27-4371-8D05-4C2BA7882F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3495230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DD229-7271-4404-BF80-ABB9DB0273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2711265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6606A-1C22-4E01-B697-C0D77351AF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994722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BF0D3-D3AF-479A-8A04-7E67032614E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4870958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07880-6AF3-416A-A6C3-D2C864DDD3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856790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C5A9D-3872-4D00-A1D3-35FCE5D843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754997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DCC7A-5452-4D4D-8DB9-24ABBFEC26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7448797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34C75-B10D-4C13-BEB8-5A0CD3B4F9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65666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C877F-C044-45DA-90E0-D472CA2A0A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4615265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AEAEC-43A6-40FC-BC76-4830DA8160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259459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71FA7-FCE9-439F-B02F-2039A9E318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7688450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20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6655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648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7420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5652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81910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2513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8057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3687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3210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51946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6253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00105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67934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240122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27566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412809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40299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96618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46577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4487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309852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19791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0540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437274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03621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149272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526183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440158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714964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603106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96544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73827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583120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506246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462873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95391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2696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638138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568900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94041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357237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90590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68293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45517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8774513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866398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830094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4826813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349714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8482432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170216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989850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689137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907482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687312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1430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6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4A1E99-1303-41B5-9166-D6518B0289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5668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5668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5668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9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9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5669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69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69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  <p:sp>
            <p:nvSpPr>
              <p:cNvPr id="15669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669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669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5670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5671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71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5671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5671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2" y="328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2" y="178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1" y="893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2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1" y="138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  <p:sp>
          <p:nvSpPr>
            <p:cNvPr id="15672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0494670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ransition spd="slow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C0F8-9208-43A9-9668-CA85F251852E}" type="datetimeFigureOut">
              <a:rPr lang="es-CO" smtClean="0"/>
              <a:t>25/07/2016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CC834-7256-4EC2-9AD9-81D7F7DED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8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45258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25/07/2016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615797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6331421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812774" y="370657"/>
            <a:ext cx="3518452" cy="1107996"/>
          </a:xfrm>
          <a:prstGeom prst="rect">
            <a:avLst/>
          </a:prstGeom>
          <a:noFill/>
          <a:ln w="9525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Daniel 8: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76" y="1478653"/>
            <a:ext cx="6011049" cy="336021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566476" y="4830777"/>
            <a:ext cx="60110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8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El cuerno que holló </a:t>
            </a:r>
          </a:p>
          <a:p>
            <a:pPr lvl="0" algn="ctr">
              <a:defRPr/>
            </a:pPr>
            <a:r>
              <a:rPr lang="es-CO" sz="48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el santuario.</a:t>
            </a:r>
          </a:p>
        </p:txBody>
      </p:sp>
    </p:spTree>
    <p:extLst>
      <p:ext uri="{BB962C8B-B14F-4D97-AF65-F5344CB8AC3E}">
        <p14:creationId xmlns:p14="http://schemas.microsoft.com/office/powerpoint/2010/main" val="363042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9" t="20458" r="30014" b="5048"/>
          <a:stretch/>
        </p:blipFill>
        <p:spPr>
          <a:xfrm>
            <a:off x="2597426" y="1871328"/>
            <a:ext cx="3949148" cy="353943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861743" y="788674"/>
            <a:ext cx="5420516" cy="6463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Visión de Daniel 8.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15875" y="5793650"/>
            <a:ext cx="5712250" cy="5847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¿Qué vio el profeta Daniel?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788809" y="1871328"/>
            <a:ext cx="5566383" cy="3539430"/>
          </a:xfrm>
          <a:prstGeom prst="rect">
            <a:avLst/>
          </a:prstGeom>
          <a:solidFill>
            <a:srgbClr val="FFFFCC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 el año tercero del reinado del rey Belsasar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apareció una visión</a:t>
            </a:r>
            <a:r>
              <a:rPr lang="es-CO" sz="3200" b="1" kern="0" dirty="0">
                <a:ln>
                  <a:solidFill>
                    <a:srgbClr val="01FF01"/>
                  </a:solidFill>
                </a:ln>
                <a:solidFill>
                  <a:srgbClr val="01FF01"/>
                </a:solidFill>
                <a:effectLst>
                  <a:glow rad="88900"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mí, Daniel, …yo estaba en Susa, que es la capital del reino en la provincia de </a:t>
            </a:r>
            <a:r>
              <a:rPr lang="es-CO" sz="3200" b="1" kern="0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Elam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vi, pues, en visión, 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estando junto al río Ulai”.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chemeClr val="bg1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8:1,2.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5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0206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80231" y="5357322"/>
            <a:ext cx="4783537" cy="1077218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>
                    <a:schemeClr val="tx1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En esta presentación nos ocuparemos en el punto 3.</a:t>
            </a:r>
            <a:endParaRPr kumimoji="0" lang="es-ES" sz="3200" b="1" i="0" u="none" strike="noStrike" kern="0" cap="none" spc="50" normalizeH="0" baseline="0" noProof="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>
                  <a:schemeClr val="tx1"/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279540" y="418343"/>
            <a:ext cx="4584920" cy="206210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En esta</a:t>
            </a:r>
            <a:r>
              <a:rPr kumimoji="0" lang="es-CO" sz="3200" b="1" i="0" u="none" strike="noStrike" kern="0" cap="none" spc="50" normalizeH="0" noProof="0" dirty="0">
                <a:ln w="9525" cmpd="sng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 visión se le muestran al profeta Daniel cuatro escenas y la explicación de la visión.</a:t>
            </a:r>
            <a:endParaRPr kumimoji="0" lang="es-ES" sz="3200" b="1" i="0" u="none" strike="noStrike" kern="0" cap="none" spc="50" normalizeH="0" baseline="0" noProof="0" dirty="0">
              <a:ln w="9525" cmpd="sng">
                <a:solidFill>
                  <a:schemeClr val="bg2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2" name="Flecha: hacia abajo 1"/>
          <p:cNvSpPr/>
          <p:nvPr/>
        </p:nvSpPr>
        <p:spPr>
          <a:xfrm>
            <a:off x="117612" y="2809461"/>
            <a:ext cx="8908775" cy="2547860"/>
          </a:xfrm>
          <a:prstGeom prst="downArrow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 carnero.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macho cabrío.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 cuerno pequeño.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Las tardes y mañanas.</a:t>
            </a:r>
          </a:p>
        </p:txBody>
      </p:sp>
    </p:spTree>
    <p:extLst>
      <p:ext uri="{BB962C8B-B14F-4D97-AF65-F5344CB8AC3E}">
        <p14:creationId xmlns:p14="http://schemas.microsoft.com/office/powerpoint/2010/main" val="1507479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566475" y="457368"/>
            <a:ext cx="6011049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Visión de Daniel 8.</a:t>
            </a:r>
          </a:p>
        </p:txBody>
      </p:sp>
      <p:sp>
        <p:nvSpPr>
          <p:cNvPr id="6" name="Rectángulo 5"/>
          <p:cNvSpPr/>
          <p:nvPr/>
        </p:nvSpPr>
        <p:spPr>
          <a:xfrm rot="21398904">
            <a:off x="1759195" y="1409818"/>
            <a:ext cx="5466394" cy="2062103"/>
          </a:xfrm>
          <a:prstGeom prst="rect">
            <a:avLst/>
          </a:prstGeom>
          <a:solidFill>
            <a:sysClr val="window" lastClr="FFFFFF"/>
          </a:solidFill>
          <a:ln w="19050" cap="rnd" cmpd="sng" algn="ctr">
            <a:solidFill>
              <a:srgbClr val="46B298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Una profecía cuyo cumplimiento empezó en los días del profeta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y se extiende a través de la historia hasta el tiempo del fin.</a:t>
            </a:r>
          </a:p>
        </p:txBody>
      </p:sp>
      <p:sp>
        <p:nvSpPr>
          <p:cNvPr id="7" name="Rectángulo 6"/>
          <p:cNvSpPr/>
          <p:nvPr/>
        </p:nvSpPr>
        <p:spPr>
          <a:xfrm rot="346859">
            <a:off x="1408307" y="4114761"/>
            <a:ext cx="6168168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él me dijo: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Entiende, hijo de hombre, porque la visión es para el tiempo del fin”.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8:17.</a:t>
            </a:r>
          </a:p>
        </p:txBody>
      </p:sp>
      <p:sp>
        <p:nvSpPr>
          <p:cNvPr id="5" name="Rectángulo 4"/>
          <p:cNvSpPr/>
          <p:nvPr/>
        </p:nvSpPr>
        <p:spPr>
          <a:xfrm rot="21205323">
            <a:off x="1442749" y="3976460"/>
            <a:ext cx="6168168" cy="20621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04200"/>
                  </a:solidFill>
                </a:ln>
                <a:solidFill>
                  <a:srgbClr val="003E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32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dijo: </a:t>
            </a:r>
            <a:r>
              <a:rPr lang="es-CO" sz="3200" b="1" kern="0" dirty="0">
                <a:ln>
                  <a:solidFill>
                    <a:srgbClr val="004200"/>
                  </a:solidFill>
                </a:ln>
                <a:solidFill>
                  <a:srgbClr val="003E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aquí yo te enseñaré lo que ha de venir al fin de la ira; porque eso es para el tiempo del fin”. </a:t>
            </a:r>
          </a:p>
          <a:p>
            <a:pPr lvl="0" algn="ctr"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8:19.</a:t>
            </a:r>
          </a:p>
        </p:txBody>
      </p:sp>
    </p:spTree>
    <p:extLst>
      <p:ext uri="{BB962C8B-B14F-4D97-AF65-F5344CB8AC3E}">
        <p14:creationId xmlns:p14="http://schemas.microsoft.com/office/powerpoint/2010/main" val="402224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06287" y="442544"/>
            <a:ext cx="7931426" cy="646331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 surgimiento del cuerno pequeño.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934137" y="1564764"/>
            <a:ext cx="7275726" cy="2400657"/>
          </a:xfrm>
          <a:prstGeom prst="rect">
            <a:avLst/>
          </a:prstGeom>
          <a:solidFill>
            <a:srgbClr val="FFFFCC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el macho cabrío se engrandeció sobremanera; pero estando en su mayor fuerza, aquel gran cuerno fue quebrado, y en su lugar salieron otros cuatro cuernos notables hacia los cuatro vientos del cielo”.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8:8.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7444" y="4388294"/>
            <a:ext cx="8309113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CO" sz="3000" b="1" dirty="0">
                <a:ln w="9525" cap="flat" cmpd="sng" algn="ctr">
                  <a:solidFill>
                    <a:srgbClr val="0000FF"/>
                  </a:solidFill>
                  <a:prstDash val="solid"/>
                  <a:round/>
                </a:ln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El macho cabrío:……</a:t>
            </a:r>
            <a:r>
              <a:rPr lang="es-CO" sz="3000" b="1" dirty="0">
                <a:ln w="9525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Grecia.</a:t>
            </a:r>
            <a:endParaRPr lang="es-CO" sz="3000" b="1" dirty="0">
              <a:ln w="9525" cap="flat" cmpd="sng" algn="ctr">
                <a:solidFill>
                  <a:srgbClr val="FF0000"/>
                </a:solidFill>
                <a:prstDash val="solid"/>
                <a:round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CO" sz="3000" b="1" dirty="0">
                <a:ln w="9525" cap="flat" cmpd="sng" algn="ctr">
                  <a:solidFill>
                    <a:srgbClr val="0000FF"/>
                  </a:solidFill>
                  <a:prstDash val="solid"/>
                  <a:round/>
                </a:ln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El cuerno quebrado:. </a:t>
            </a:r>
            <a:r>
              <a:rPr lang="es-CO" sz="3000" b="1" dirty="0">
                <a:ln w="9525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Alejandro el grande.</a:t>
            </a:r>
            <a:endParaRPr lang="es-CO" sz="3000" b="1" dirty="0">
              <a:ln w="9525" cap="flat" cmpd="sng" algn="ctr">
                <a:solidFill>
                  <a:srgbClr val="FF0000"/>
                </a:solidFill>
                <a:prstDash val="solid"/>
                <a:round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CO" sz="3000" b="1" dirty="0">
                <a:ln w="9525" cap="flat" cmpd="sng" algn="ctr">
                  <a:solidFill>
                    <a:srgbClr val="0000FF"/>
                  </a:solidFill>
                  <a:prstDash val="solid"/>
                  <a:round/>
                </a:ln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Los cuatro cuernos:.. </a:t>
            </a:r>
            <a:r>
              <a:rPr lang="es-CO" sz="3000" b="1" dirty="0">
                <a:ln w="9525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Las cuatro divisiones de Grecia.</a:t>
            </a:r>
          </a:p>
          <a:p>
            <a:pPr>
              <a:spcAft>
                <a:spcPts val="0"/>
              </a:spcAft>
            </a:pPr>
            <a:r>
              <a:rPr lang="es-CO" sz="3000" b="1" dirty="0">
                <a:ln w="9525" cap="flat" cmpd="sng" algn="ctr">
                  <a:solidFill>
                    <a:srgbClr val="0000FF"/>
                  </a:solidFill>
                  <a:prstDash val="solid"/>
                  <a:round/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Los cuatro vientos:… </a:t>
            </a:r>
            <a:r>
              <a:rPr lang="es-CO" sz="3000" b="1" dirty="0">
                <a:ln w="9525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Los cuatro puntos cardinales.</a:t>
            </a:r>
            <a:endParaRPr lang="es-CO" sz="3000" b="1" dirty="0">
              <a:ln w="9525" cap="flat" cmpd="sng" algn="ctr">
                <a:solidFill>
                  <a:srgbClr val="FF0000"/>
                </a:solidFill>
                <a:prstDash val="solid"/>
                <a:round/>
              </a:ln>
              <a:solidFill>
                <a:srgbClr val="FF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9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382751" y="993092"/>
            <a:ext cx="4560309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fin del reinado de </a:t>
            </a:r>
            <a:r>
              <a:rPr lang="es-CO" sz="3000" b="1" u="sng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éstos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los transgresores lleguen al colmo,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levantará un rey altivo 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rostro y entendido en enigmas”.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8:23.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63439" y="246133"/>
            <a:ext cx="7017121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¿Cuándo surgió el cuerno pequeño?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155096" y="1431679"/>
            <a:ext cx="3604591" cy="240065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3000" b="1" u="sng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Éstos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los cuatro cuernos del macho cabrío, es decir las cuatro divisiones del imperio griego.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784036" y="4456185"/>
            <a:ext cx="3750366" cy="193899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cuerno pequeño </a:t>
            </a:r>
          </a:p>
          <a:p>
            <a:pPr lvl="0" algn="ctr">
              <a:defRPr/>
            </a:pP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rey altivo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se levantó después (</a:t>
            </a: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fin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de los cuatro reinos griegos.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90" y="4074063"/>
            <a:ext cx="385300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3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1" t="5446" r="14843" b="10331"/>
          <a:stretch/>
        </p:blipFill>
        <p:spPr>
          <a:xfrm>
            <a:off x="6164149" y="2935354"/>
            <a:ext cx="1693021" cy="297511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205" y="1590258"/>
            <a:ext cx="3874873" cy="5088837"/>
          </a:xfrm>
          <a:prstGeom prst="rect">
            <a:avLst/>
          </a:prstGeom>
        </p:spPr>
      </p:pic>
      <p:sp>
        <p:nvSpPr>
          <p:cNvPr id="6" name="Espaço Reservado para Conteúdo 12"/>
          <p:cNvSpPr txBox="1">
            <a:spLocks/>
          </p:cNvSpPr>
          <p:nvPr/>
        </p:nvSpPr>
        <p:spPr>
          <a:xfrm>
            <a:off x="1027385" y="128956"/>
            <a:ext cx="7089229" cy="145756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es-ES_tradnl" sz="2800" b="1" i="0" u="none" strike="noStrike" kern="1200" normalizeH="0" baseline="0" noProof="0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 las profecías de Daniel 2 y 7,</a:t>
            </a:r>
            <a:r>
              <a:rPr kumimoji="0" lang="es-ES_tradnl" sz="2800" b="1" i="0" u="none" strike="noStrike" kern="1200" normalizeH="0" noProof="0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a Medo-Persa </a:t>
            </a:r>
            <a:r>
              <a:rPr lang="es-ES_tradnl" sz="2800" b="1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le sigue Grecia , y a Grecia le sigue </a:t>
            </a:r>
            <a:r>
              <a:rPr kumimoji="0" lang="es-ES_tradnl" sz="2800" b="1" i="0" u="none" strike="noStrike" kern="1200" normalizeH="0" noProof="0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Roma. </a:t>
            </a:r>
          </a:p>
          <a:p>
            <a:pPr marL="0" lvl="0" indent="0" algn="ctr">
              <a:buNone/>
              <a:defRPr/>
            </a:pPr>
            <a:r>
              <a:rPr kumimoji="0" lang="es-ES_tradnl" sz="2800" b="1" i="0" u="none" strike="noStrike" kern="1200" normalizeH="0" noProof="0" dirty="0">
                <a:ln w="12700">
                  <a:solidFill>
                    <a:srgbClr val="5FFB88"/>
                  </a:solidFill>
                  <a:prstDash val="solid"/>
                </a:ln>
                <a:solidFill>
                  <a:srgbClr val="5FFB88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 lógico que en Daniel 8 ocurra lo mismo.</a:t>
            </a:r>
            <a:endParaRPr kumimoji="0" lang="es-ES_tradnl" sz="2800" b="1" i="0" u="none" strike="noStrike" kern="1200" normalizeH="0" baseline="0" noProof="0" dirty="0">
              <a:ln w="12700">
                <a:solidFill>
                  <a:srgbClr val="5FFB88"/>
                </a:solidFill>
                <a:prstDash val="solid"/>
              </a:ln>
              <a:solidFill>
                <a:srgbClr val="5FFB88"/>
              </a:solidFill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5766585" y="3723860"/>
            <a:ext cx="543339" cy="27829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947" y="4994957"/>
            <a:ext cx="566977" cy="3353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341" y="6135758"/>
            <a:ext cx="566977" cy="33530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364822" y="5933649"/>
            <a:ext cx="123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Roma</a:t>
            </a:r>
            <a:endParaRPr lang="es-CO" sz="2400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817471" y="1755958"/>
            <a:ext cx="23293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Y la historia lo confirma.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3326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729407" y="3410718"/>
            <a:ext cx="5784576" cy="193899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cuerno pequeño que se levanta después de los cuatro cuernos es el </a:t>
            </a:r>
            <a:r>
              <a:rPr lang="es-CO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“rey altivo de rostro y entendido en enigmas”. </a:t>
            </a:r>
            <a:r>
              <a:rPr lang="es-CO" sz="30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8.23.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51452" y="183505"/>
            <a:ext cx="7441096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¿Qué representa el cuerno pequeño?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729407" y="5497212"/>
            <a:ext cx="5685183" cy="101566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 surgió como imperio después de la caída de los reinos griegos.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162" y="921929"/>
            <a:ext cx="4189672" cy="234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7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3804124" y="1508557"/>
            <a:ext cx="3365302" cy="107721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carnero: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MEDO-PERSA.</a:t>
            </a:r>
            <a:endParaRPr lang="es-CO" sz="3200" b="1" kern="0" dirty="0">
              <a:ln>
                <a:solidFill>
                  <a:schemeClr val="bg1"/>
                </a:solidFill>
              </a:ln>
              <a:solidFill>
                <a:schemeClr val="bg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35764" y="316028"/>
            <a:ext cx="6672472" cy="646331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secuencia de los imperios.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04123" y="3427323"/>
            <a:ext cx="3365303" cy="107721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macho cabrío: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GRECIA.</a:t>
            </a:r>
            <a:endParaRPr lang="es-CO" sz="3200" b="1" kern="0" dirty="0">
              <a:ln>
                <a:solidFill>
                  <a:schemeClr val="bg1"/>
                </a:solidFill>
              </a:ln>
              <a:solidFill>
                <a:schemeClr val="bg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804123" y="5323654"/>
            <a:ext cx="3365303" cy="107721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cuerno pequeño: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ROMA.</a:t>
            </a:r>
            <a:endParaRPr lang="es-CO" sz="3200" b="1" kern="0" dirty="0">
              <a:ln>
                <a:solidFill>
                  <a:schemeClr val="bg1"/>
                </a:solidFill>
              </a:ln>
              <a:solidFill>
                <a:schemeClr val="bg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336" y="1220889"/>
            <a:ext cx="1899346" cy="17143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51" y="3047215"/>
            <a:ext cx="1888178" cy="180308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44"/>
          <a:stretch/>
        </p:blipFill>
        <p:spPr>
          <a:xfrm>
            <a:off x="1305336" y="4962277"/>
            <a:ext cx="1899346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934136" y="740400"/>
            <a:ext cx="7275726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 origen del cuerno pequeño.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327664" y="4058656"/>
            <a:ext cx="3882198" cy="240065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uno de ellos </a:t>
            </a:r>
            <a:r>
              <a:rPr lang="es-CO" sz="3000" b="1" kern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salió un cuerno pequeño, que creció mucho al sur, y al oriente, y hacia la tierra gloriosa”.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8:9.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34137" y="1415757"/>
            <a:ext cx="7275726" cy="2400657"/>
          </a:xfrm>
          <a:prstGeom prst="rect">
            <a:avLst/>
          </a:prstGeom>
          <a:solidFill>
            <a:srgbClr val="FFFFCC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el macho cabrío se engrandeció sobremanera; pero estando en su mayor fuerza, aquel gran cuerno fue quebrado, y en su lugar salieron otros cuatro cuernos notables hacia los cuatro vientos del cielo”.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8:8.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136" y="4434629"/>
            <a:ext cx="3374473" cy="202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7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790137" y="729574"/>
            <a:ext cx="7563726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¿De dónde surgió el cuerno pequeño?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313548" y="4082228"/>
            <a:ext cx="6540047" cy="101566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salió de los cuernos significa que Roma surgió de uno de los reinos griegos.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041CFC"/>
                </a:solidFill>
              </a:ln>
              <a:solidFill>
                <a:srgbClr val="041CFC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301977" y="2760962"/>
            <a:ext cx="6540047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¿De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ellos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quiénes?</a:t>
            </a:r>
          </a:p>
          <a:p>
            <a:pPr lvl="0" algn="ctr"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>
                    <a:schemeClr val="bg1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¿De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>
                    <a:schemeClr val="bg1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los cuernos o de los vientos?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040271" y="1714893"/>
            <a:ext cx="7063458" cy="584775"/>
          </a:xfrm>
          <a:prstGeom prst="rect">
            <a:avLst/>
          </a:prstGeom>
          <a:solidFill>
            <a:srgbClr val="FFFFCC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cuerno pequeño salió “</a:t>
            </a:r>
            <a:r>
              <a:rPr lang="es-CO" sz="32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uno de ellos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313548" y="5329689"/>
            <a:ext cx="6516905" cy="101566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salió de los vientos significa que Roma surgió de uno de los puntos cardinales.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041CFC"/>
                </a:solidFill>
              </a:ln>
              <a:solidFill>
                <a:srgbClr val="041CFC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9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502" y="2398686"/>
            <a:ext cx="6110990" cy="412491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16506" y="1312669"/>
            <a:ext cx="6110987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 IMPERIO ROMANO.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516507" y="634883"/>
            <a:ext cx="6110987" cy="1569660"/>
          </a:xfrm>
          <a:prstGeom prst="rect">
            <a:avLst/>
          </a:prstGeom>
          <a:solidFill>
            <a:srgbClr val="00FFFF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historia muestra que Roma surgió en el occidente, fuera del territorio dominado por los griegos.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516505" y="624393"/>
            <a:ext cx="6110987" cy="1569660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imperio romano nació en el oeste y luego se extendió por todo el área del mar Mediterráneo.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516505" y="4261444"/>
            <a:ext cx="6110987" cy="224676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de uno de ellos </a:t>
            </a: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(del occidente) </a:t>
            </a: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salió un cuerno pequeño, que creció mucho al sur (</a:t>
            </a:r>
            <a:r>
              <a:rPr 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África</a:t>
            </a: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y al oriente (</a:t>
            </a:r>
            <a:r>
              <a:rPr 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Grecia, Asia Menor y Siria</a:t>
            </a: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y hacia la tierra gloriosa (</a:t>
            </a:r>
            <a:r>
              <a:rPr 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Palestina</a:t>
            </a: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)”.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8:9.</a:t>
            </a:r>
          </a:p>
        </p:txBody>
      </p:sp>
    </p:spTree>
    <p:extLst>
      <p:ext uri="{BB962C8B-B14F-4D97-AF65-F5344CB8AC3E}">
        <p14:creationId xmlns:p14="http://schemas.microsoft.com/office/powerpoint/2010/main" val="379909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1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761999" y="414736"/>
            <a:ext cx="7620001" cy="584775"/>
          </a:xfrm>
          <a:prstGeom prst="rect">
            <a:avLst/>
          </a:prstGeom>
          <a:solidFill>
            <a:srgbClr val="C00000"/>
          </a:solidFill>
          <a:ln w="9525" cap="rnd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Roma en dos fases</a:t>
            </a:r>
            <a:r>
              <a:rPr kumimoji="0" lang="es-CO" sz="3200" b="1" i="0" u="none" strike="noStrike" kern="0" cap="none" spc="0" normalizeH="0" baseline="0" noProof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Imperial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 papal.</a:t>
            </a:r>
          </a:p>
        </p:txBody>
      </p:sp>
      <p:sp>
        <p:nvSpPr>
          <p:cNvPr id="5" name="Espaço Reservado para Conteúdo 12"/>
          <p:cNvSpPr txBox="1">
            <a:spLocks/>
          </p:cNvSpPr>
          <p:nvPr/>
        </p:nvSpPr>
        <p:spPr>
          <a:xfrm>
            <a:off x="2218659" y="1293592"/>
            <a:ext cx="4706682" cy="20327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s-ES_tradnl" b="1" dirty="0">
                <a:ln>
                  <a:solidFill>
                    <a:srgbClr val="005400"/>
                  </a:solidFill>
                </a:ln>
                <a:solidFill>
                  <a:srgbClr val="005400"/>
                </a:solidFill>
                <a:latin typeface="Arial Narrow" panose="020B0606020202030204" pitchFamily="34" charset="0"/>
              </a:rPr>
              <a:t>Invadido por las tribus bárbaras, e</a:t>
            </a:r>
            <a:r>
              <a:rPr kumimoji="0" lang="es-ES_tradnl" b="1" i="0" u="none" strike="noStrike" kern="1200" cap="none" spc="0" normalizeH="0" baseline="0" noProof="0" dirty="0">
                <a:ln>
                  <a:solidFill>
                    <a:srgbClr val="005400"/>
                  </a:solidFill>
                </a:ln>
                <a:solidFill>
                  <a:srgbClr val="005400"/>
                </a:solidFill>
                <a:effectLst/>
                <a:uLnTx/>
                <a:uFillTx/>
                <a:latin typeface="Arial Narrow" panose="020B0606020202030204" pitchFamily="34" charset="0"/>
              </a:rPr>
              <a:t>l imperio romano pagano </a:t>
            </a:r>
            <a:r>
              <a:rPr kumimoji="0" lang="es-ES_tradnl" b="1" i="0" u="none" strike="noStrike" kern="1200" cap="none" spc="0" normalizeH="0" noProof="0" dirty="0">
                <a:ln>
                  <a:solidFill>
                    <a:srgbClr val="005400"/>
                  </a:solidFill>
                </a:ln>
                <a:solidFill>
                  <a:srgbClr val="005400"/>
                </a:solidFill>
                <a:effectLst/>
                <a:uLnTx/>
                <a:uFillTx/>
                <a:latin typeface="Arial Narrow" panose="020B0606020202030204" pitchFamily="34" charset="0"/>
              </a:rPr>
              <a:t>cayó</a:t>
            </a:r>
            <a:r>
              <a:rPr kumimoji="0" lang="es-ES_tradnl" b="1" i="0" u="none" strike="noStrike" kern="1200" cap="none" spc="0" normalizeH="0" baseline="0" noProof="0" dirty="0">
                <a:ln>
                  <a:solidFill>
                    <a:srgbClr val="005400"/>
                  </a:solidFill>
                </a:ln>
                <a:solidFill>
                  <a:srgbClr val="005400"/>
                </a:solidFill>
                <a:effectLst/>
                <a:uLnTx/>
                <a:uFillTx/>
                <a:latin typeface="Arial Narrow" panose="020B0606020202030204" pitchFamily="34" charset="0"/>
              </a:rPr>
              <a:t> finalmente en el año 476 d.C.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033" y="1286354"/>
            <a:ext cx="4719934" cy="2902443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04386" y="4471157"/>
            <a:ext cx="5935225" cy="2062103"/>
          </a:xfrm>
          <a:prstGeom prst="rect">
            <a:avLst/>
          </a:prstGeom>
          <a:solidFill>
            <a:srgbClr val="A3FFFF"/>
          </a:solidFill>
          <a:ln w="9525" cap="flat" cmpd="sng" algn="ctr">
            <a:solidFill>
              <a:srgbClr val="5B9BD5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Pero la fase pagana de Roma le dio paso a la fase eclesiástica en el sistema que conocemos como el papado y el catolicismo romano. </a:t>
            </a:r>
          </a:p>
        </p:txBody>
      </p:sp>
    </p:spTree>
    <p:extLst>
      <p:ext uri="{BB962C8B-B14F-4D97-AF65-F5344CB8AC3E}">
        <p14:creationId xmlns:p14="http://schemas.microsoft.com/office/powerpoint/2010/main" val="12056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728478" y="386091"/>
            <a:ext cx="7687043" cy="584775"/>
          </a:xfrm>
          <a:prstGeom prst="rect">
            <a:avLst/>
          </a:prstGeom>
          <a:solidFill>
            <a:srgbClr val="C00000"/>
          </a:solidFill>
          <a:ln w="9525" cap="rnd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Roma en dos fases: Imperial y papal.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177878" y="3378304"/>
            <a:ext cx="6788244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El cuerno pequeño de Daniel 8 reúne las características de la cuarta bestia y del cuerno pequeño de Daniel 7, y representa a ambos: Roma imperial y Roma papal. </a:t>
            </a:r>
            <a:endParaRPr lang="es-CO" sz="30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25652" y="1226497"/>
            <a:ext cx="6892696" cy="19389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000" b="1" dirty="0">
                <a:ln>
                  <a:solidFill>
                    <a:srgbClr val="004C00"/>
                  </a:solidFill>
                </a:ln>
                <a:solidFill>
                  <a:srgbClr val="004C00"/>
                </a:solidFill>
                <a:latin typeface="Arial Narrow" panose="020B0606020202030204" pitchFamily="34" charset="0"/>
              </a:rPr>
              <a:t>En la profecía de Daniel 7, la cuarta bestia representa al imperio romano, y el cuerno pequeño que surge entre los 10 cuernos que tiene en su cabeza representa a Roma papal.</a:t>
            </a:r>
            <a:endParaRPr lang="es-CO" sz="3000" dirty="0">
              <a:ln>
                <a:solidFill>
                  <a:srgbClr val="004C00"/>
                </a:solidFill>
              </a:ln>
              <a:solidFill>
                <a:srgbClr val="004C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41000" y="5533171"/>
            <a:ext cx="646200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En realidad la iglesia católica es la continuación del imperio romano pagano.</a:t>
            </a:r>
            <a:endParaRPr lang="es-CO" sz="3000" dirty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8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529814" y="248080"/>
            <a:ext cx="6084372" cy="615553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400" b="1" kern="0" dirty="0">
                <a:ln>
                  <a:solidFill>
                    <a:srgbClr val="700404"/>
                  </a:solidFill>
                </a:ln>
                <a:solidFill>
                  <a:srgbClr val="700404"/>
                </a:solidFill>
                <a:latin typeface="Arial Narrow" panose="020B0606020202030204" pitchFamily="34" charset="0"/>
              </a:rPr>
              <a:t>El testimonio de los historiadores.</a:t>
            </a:r>
            <a:endParaRPr lang="es-CO" sz="3600" b="1" kern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317423" y="1141063"/>
            <a:ext cx="6509154" cy="24929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“La Iglesia Católica no era más que el Imperio Romano bautizado... El oficio del César fue perpetuado en el oficio del Papa”. 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(Alexander Fleco,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The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Rise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of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the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Medieval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Church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, pp. 148, 149).</a:t>
            </a:r>
            <a:endParaRPr kumimoji="0" lang="es-CO" sz="3200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77688" y="3911483"/>
            <a:ext cx="8388625" cy="249299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kern="0" dirty="0">
                <a:ln>
                  <a:solidFill>
                    <a:srgbClr val="003E00"/>
                  </a:solidFill>
                </a:ln>
                <a:solidFill>
                  <a:srgbClr val="004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“La Iglesia Católica solapadamente tomó el lugar del Imperio Romano mundial y en verdad es su continuación. El imperio no ha perecido, sino que se ha realizado una transformación” 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(Adolph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Harnack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,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What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is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Christianity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, </a:t>
            </a:r>
            <a:r>
              <a:rPr lang="es-CO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pp</a:t>
            </a:r>
            <a:r>
              <a:rPr lang="es-CO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269, 270), de Roma Pagana a Roma Papal.</a:t>
            </a:r>
            <a:endParaRPr kumimoji="0" lang="es-CO" sz="3200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27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529814" y="248080"/>
            <a:ext cx="6084372" cy="615553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400" b="1" kern="0" dirty="0">
                <a:ln>
                  <a:solidFill>
                    <a:srgbClr val="700404"/>
                  </a:solidFill>
                </a:ln>
                <a:solidFill>
                  <a:srgbClr val="700404"/>
                </a:solidFill>
                <a:latin typeface="Arial Narrow" panose="020B0606020202030204" pitchFamily="34" charset="0"/>
              </a:rPr>
              <a:t>El testimonio de los historiadores.</a:t>
            </a:r>
            <a:endParaRPr lang="es-CO" sz="3600" b="1" kern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77981" y="1172273"/>
            <a:ext cx="7588038" cy="29854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kern="0" dirty="0">
                <a:ln>
                  <a:solidFill>
                    <a:srgbClr val="005400"/>
                  </a:solidFill>
                </a:ln>
                <a:solidFill>
                  <a:srgbClr val="005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“Una nueva Roma ... Se apropió del esplendor externo que pertenecía a los Césares. El Emperador ya no es pero el Sumo-Pontífice vive aún; ahora es el vicario de Cristo quien le ofrece a las tribus del norte la antigua civilización”. </a:t>
            </a:r>
            <a:r>
              <a:rPr lang="en-US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(William Francis </a:t>
            </a:r>
            <a:r>
              <a:rPr lang="en-US" sz="2800" kern="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Bary</a:t>
            </a:r>
            <a:r>
              <a:rPr lang="en-US" sz="2800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, The Papal Monarchy, pp.45, 46).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773303" y="4466346"/>
            <a:ext cx="7597393" cy="2000548"/>
          </a:xfrm>
          <a:prstGeom prst="rect">
            <a:avLst/>
          </a:prstGeom>
          <a:solidFill>
            <a:srgbClr val="E32D91">
              <a:lumMod val="20000"/>
              <a:lumOff val="80000"/>
            </a:srgbClr>
          </a:solidFill>
          <a:ln w="6350" cap="flat" cmpd="sng" algn="ctr">
            <a:solidFill>
              <a:srgbClr val="D54773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Roma Cristiana es la sucesora legítima de la Roma Pagana. Cristo triunfó y Roma se alistó para extender su dominio hasta el mismo cielo”. </a:t>
            </a:r>
            <a:r>
              <a:rPr kumimoji="0" lang="es-CO" sz="28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(W. H. C. </a:t>
            </a:r>
            <a:r>
              <a:rPr kumimoji="0" lang="es-CO" sz="2800" b="0" i="0" u="none" strike="noStrike" kern="0" cap="none" spc="0" normalizeH="0" baseline="0" noProof="0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Frend</a:t>
            </a:r>
            <a:r>
              <a:rPr kumimoji="0" lang="es-CO" sz="28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El Surgimiento del Cristianismo, p. 773).</a:t>
            </a:r>
            <a:endParaRPr kumimoji="0" lang="es-CO" sz="3200" b="0" i="0" u="none" strike="noStrike" kern="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85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12402" y="437015"/>
            <a:ext cx="6109254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accionar del cuerno pequeño.</a:t>
            </a:r>
            <a:endParaRPr lang="es-CO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rgbClr val="01FF01"/>
                </a:glow>
              </a:effectLst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03581" y="1340738"/>
            <a:ext cx="8136835" cy="13849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10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Se engrandeció hasta el ejército del cielo,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(el pueblo de Dios, judíos y cristianos);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las estrellas echó por tierra, (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el pueblo de Dios)</a:t>
            </a:r>
            <a:r>
              <a:rPr lang="es-ES_tradnl" altLang="es-CO" sz="2800" b="1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las pisoteó,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(lo persiguió).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3643" y="2983125"/>
            <a:ext cx="8146773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11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Se engrandeció contra el Príncipe de los ejércitos,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es-ES_tradnl" altLang="es-CO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Jesucristo, a quien Roma Imperial crucificó y la Papal representó mal).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Por él fue quitado el continuo sacrificio,</a:t>
            </a:r>
            <a:r>
              <a:rPr lang="es-ES_tradnl" altLang="es-CO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 (el ministerio del santuario celestial, simbolizado por el ritual del Santuario terrenal).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El lugar de su santuario fue echado por tierra,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(l</a:t>
            </a:r>
            <a:r>
              <a:rPr lang="es-ES_tradnl" altLang="es-CO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a destrucción del Templo de Jerusalén por Roma Imperial (70 d.C.) y la mistificación de Roma Papal).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8:10,11.</a:t>
            </a:r>
            <a:endParaRPr lang="es-ES_tradnl" altLang="es-CO" sz="28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9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084400" y="2011049"/>
            <a:ext cx="6975199" cy="39703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12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A causa de la prevaricación,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(el falso sistema de mediación);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le fue entregado el ejército,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(el pueblo de Dios);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junto con el continuo sacrificio,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(el ministerio de Cristo en el santuario celestial); </a:t>
            </a: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echó por tierra la verdad,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(el ministerio de Cristo en el cielo, el sábado, la Ley de Dios, la no inmortalidad del alma y la justificación por la fe).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Hizo cuanto quiso y prosperó; </a:t>
            </a:r>
            <a:r>
              <a:rPr lang="es-ES_tradnl" altLang="es-CO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(impuso la tradición y sus dogmas mediante el poder civil). </a:t>
            </a:r>
            <a:endParaRPr lang="es-CO" sz="3000" b="1" kern="0" dirty="0">
              <a:ln>
                <a:solidFill>
                  <a:srgbClr val="4F1D59"/>
                </a:solidFill>
              </a:ln>
              <a:solidFill>
                <a:srgbClr val="8538BE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17372" y="808076"/>
            <a:ext cx="6109254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accionar del cuerno pequeño.</a:t>
            </a:r>
            <a:endParaRPr lang="es-CO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rgbClr val="01FF01"/>
                </a:glow>
              </a:effectLst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10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718063" y="260758"/>
            <a:ext cx="5707874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 8: La interpretación.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082930" y="1015638"/>
            <a:ext cx="7042525" cy="181588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762000">
              <a:defRPr/>
            </a:pPr>
            <a:r>
              <a:rPr lang="es-ES_tradnl" alt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23</a:t>
            </a:r>
            <a:r>
              <a:rPr lang="es-ES_tradnl" altLang="es-CO" sz="2800" b="1" kern="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Al fin del reinado de éstos, 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(los reinos griegos),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se levantará un rey altivo de rostro y entendido en enigmas, 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(ambas Romas, maestras de la diplomacia internacional y religiosa).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82930" y="3001625"/>
            <a:ext cx="7042525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762000">
              <a:defRPr/>
            </a:pPr>
            <a:r>
              <a:rPr lang="es-ES_tradnl" alt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24</a:t>
            </a:r>
            <a:r>
              <a:rPr lang="es-ES_tradnl" altLang="es-CO" sz="2800" b="1" kern="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Su poder se fortalecerá, </a:t>
            </a:r>
            <a:r>
              <a:rPr lang="es-CO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mas no con fuerza propia </a:t>
            </a:r>
            <a:r>
              <a:rPr lang="es-CO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(la inspiración dice “le fue entregado el ejército” Daniel 8:12. Roma siempre usó a otros para sus propósitos)</a:t>
            </a:r>
            <a:r>
              <a:rPr lang="es-CO" alt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;</a:t>
            </a:r>
            <a:r>
              <a:rPr lang="es-CO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causará grandes ruinas, y prosperará y hará arbitrariamente, destruirá a los fuertes y al pueblo de los santos, </a:t>
            </a:r>
            <a:r>
              <a:rPr lang="es-ES_tradnl" altLang="es-CO" sz="28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(destrucción de sus enemigos, persecuciones, la hoguera, las Cruzadas, la Inquisición y la Contrarreforma).</a:t>
            </a:r>
          </a:p>
        </p:txBody>
      </p:sp>
    </p:spTree>
    <p:extLst>
      <p:ext uri="{BB962C8B-B14F-4D97-AF65-F5344CB8AC3E}">
        <p14:creationId xmlns:p14="http://schemas.microsoft.com/office/powerpoint/2010/main" val="318738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755373" y="1223262"/>
            <a:ext cx="7633254" cy="526297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762000">
              <a:defRPr/>
            </a:pPr>
            <a:r>
              <a:rPr lang="es-ES_tradnl" alt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25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Con su sagacidad hará prosperar el engaño, 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al persuadir a la humanidad a seguir tradiciones paganas y medievales).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Su corazón se engrandecerá, 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el emperador como ser divino y el papa como “otro Dios en la tierra”).</a:t>
            </a:r>
          </a:p>
          <a:p>
            <a:pPr lvl="0" defTabSz="762000">
              <a:defRPr/>
            </a:pP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Sin aviso destruirá a muchos,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(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matanzas como la de San Bartolomé); </a:t>
            </a: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y se levantará contra el Príncipe de los príncipes, 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Jesús, en la cruz y en su ministerio sacerdotal en el cielo).</a:t>
            </a:r>
          </a:p>
          <a:p>
            <a:pPr lvl="0" defTabSz="762000">
              <a:defRPr/>
            </a:pPr>
            <a:r>
              <a:rPr lang="es-ES_tradnl" altLang="es-CO" sz="2800" b="1" kern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latin typeface="Arial Narrow" panose="020B0606020202030204" pitchFamily="34" charset="0"/>
              </a:rPr>
              <a:t>Pero será quebrantado, aunque no por mano humana, 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es-ES_tradnl" altLang="es-CO" sz="2800" b="1" kern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llegará a su fin por la intervención de Dios en la consumación de los siglos).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16506" y="375743"/>
            <a:ext cx="6110987" cy="584775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 8: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La interpretación.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>
                  <a:srgbClr val="01FF01"/>
                </a:glow>
              </a:effectLst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78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32969" y="1554265"/>
            <a:ext cx="6478063" cy="20621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El sistema papal impuso como dogmas de fe tradiciones paganas y medievales que subsisten hasta hoy. El papa fue ensalzado como Dios en la tierra. 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357676" y="3910026"/>
            <a:ext cx="6453356" cy="255454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Las páginas de la historia fueron desfiguradas con decretos de papas y concilios que impusieron la tortura y 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la muerte a todo aquel que pensaba diferente a la iglesia romana.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332969" y="561268"/>
            <a:ext cx="6478063" cy="646331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>
                <a:ln>
                  <a:solidFill>
                    <a:srgbClr val="700404"/>
                  </a:solidFill>
                </a:ln>
                <a:solidFill>
                  <a:srgbClr val="700404"/>
                </a:solidFill>
                <a:latin typeface="Arial Narrow" panose="020B0606020202030204" pitchFamily="34" charset="0"/>
              </a:rPr>
              <a:t>El triunfo temporal de la apostasía.</a:t>
            </a:r>
          </a:p>
        </p:txBody>
      </p:sp>
    </p:spTree>
    <p:extLst>
      <p:ext uri="{BB962C8B-B14F-4D97-AF65-F5344CB8AC3E}">
        <p14:creationId xmlns:p14="http://schemas.microsoft.com/office/powerpoint/2010/main" val="143262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420000"/>
            </a:gs>
            <a:gs pos="96000">
              <a:srgbClr val="FF0000"/>
            </a:gs>
            <a:gs pos="100000">
              <a:srgbClr val="1403EF"/>
            </a:gs>
            <a:gs pos="20000">
              <a:srgbClr val="4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984710" y="2107320"/>
            <a:ext cx="5174581" cy="175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7E0000"/>
                  </a:solidFill>
                </a:ln>
                <a:solidFill>
                  <a:srgbClr val="7E0000"/>
                </a:solidFill>
                <a:effectLst/>
                <a:uLnTx/>
                <a:uFillTx/>
                <a:latin typeface="Arial Narrow" panose="020B0606020202030204" pitchFamily="34" charset="0"/>
              </a:rPr>
              <a:t>El Evangelio de Cristo fue borrado de las mentes humanas.</a:t>
            </a:r>
            <a:endParaRPr kumimoji="0" lang="es-CO" sz="4000" b="1" i="0" u="none" strike="noStrike" kern="0" cap="none" spc="0" normalizeH="0" baseline="0" noProof="0" dirty="0">
              <a:ln>
                <a:solidFill>
                  <a:srgbClr val="7E0000"/>
                </a:solidFill>
              </a:ln>
              <a:solidFill>
                <a:srgbClr val="7E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653692" y="4326841"/>
            <a:ext cx="5836616" cy="175432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Ciertamente el cuerno pequeño </a:t>
            </a:r>
            <a:r>
              <a:rPr lang="es-CO" sz="3600" b="1" i="1" kern="0" dirty="0">
                <a:ln>
                  <a:solidFill>
                    <a:srgbClr val="441D61"/>
                  </a:solidFill>
                </a:ln>
                <a:solidFill>
                  <a:srgbClr val="441D61"/>
                </a:solidFill>
                <a:latin typeface="Arial Narrow" panose="020B0606020202030204" pitchFamily="34" charset="0"/>
              </a:rPr>
              <a:t>“echó por tierra la verdad, e hizo cuanto quiso, y prosperó”.</a:t>
            </a:r>
            <a:endParaRPr kumimoji="0" lang="es-CO" sz="3600" b="1" i="1" u="none" strike="noStrike" kern="0" cap="none" spc="0" normalizeH="0" baseline="0" noProof="0" dirty="0">
              <a:ln>
                <a:solidFill>
                  <a:srgbClr val="441D61"/>
                </a:solidFill>
              </a:ln>
              <a:solidFill>
                <a:srgbClr val="441D61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332967" y="810262"/>
            <a:ext cx="6478063" cy="646331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>
                <a:ln>
                  <a:solidFill>
                    <a:srgbClr val="700404"/>
                  </a:solidFill>
                </a:ln>
                <a:solidFill>
                  <a:srgbClr val="700404"/>
                </a:solidFill>
                <a:latin typeface="Arial Narrow" panose="020B0606020202030204" pitchFamily="34" charset="0"/>
              </a:rPr>
              <a:t>El triunfo temporal de la apostasía.</a:t>
            </a:r>
          </a:p>
        </p:txBody>
      </p:sp>
    </p:spTree>
    <p:extLst>
      <p:ext uri="{BB962C8B-B14F-4D97-AF65-F5344CB8AC3E}">
        <p14:creationId xmlns:p14="http://schemas.microsoft.com/office/powerpoint/2010/main" val="373445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17760" y="2097601"/>
            <a:ext cx="7708481" cy="40318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“Pero se sentará el Juez, y le quitarán su dominio para que sea destruido y arruinado hasta el fin, y que el reino, y el dominio y la majestad de los reinos debajo de todo el cielo, sea dado al pueblo de los santos del Altísimo, cuyo reino es reino eterno, y todos los dominios le servirán y obedecerán”.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Daniel 7:26,27. </a:t>
            </a:r>
            <a:endParaRPr kumimoji="0" lang="es-CO" sz="28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699959" y="3144041"/>
            <a:ext cx="5645048" cy="1938992"/>
          </a:xfrm>
          <a:prstGeom prst="rect">
            <a:avLst/>
          </a:prstGeom>
          <a:solidFill>
            <a:srgbClr val="FDFD7F"/>
          </a:solidFill>
          <a:ln w="9525" cap="rnd" cmpd="sng" algn="ctr">
            <a:solidFill>
              <a:srgbClr val="DD9D3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457200"/>
            <a:r>
              <a:rPr lang="es-CO" sz="4000" b="1" kern="0" dirty="0">
                <a:ln>
                  <a:solidFill>
                    <a:srgbClr val="90BA4C">
                      <a:lumMod val="50000"/>
                    </a:srgbClr>
                  </a:solidFill>
                </a:ln>
                <a:solidFill>
                  <a:srgbClr val="90BA4C">
                    <a:lumMod val="50000"/>
                  </a:srgbClr>
                </a:solidFill>
                <a:latin typeface="Arial Narrow" panose="020B0606020202030204" pitchFamily="34" charset="0"/>
              </a:rPr>
              <a:t>“Será quebrantado, aunque no por mano humana”. </a:t>
            </a:r>
          </a:p>
          <a:p>
            <a:pPr algn="ctr" defTabSz="457200"/>
            <a:r>
              <a:rPr lang="es-CO" sz="4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Daniel 8:25.</a:t>
            </a:r>
            <a:endParaRPr lang="es-ES" sz="4000" b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699959" y="851902"/>
            <a:ext cx="5744083" cy="1077218"/>
          </a:xfrm>
          <a:prstGeom prst="rect">
            <a:avLst/>
          </a:prstGeom>
          <a:solidFill>
            <a:srgbClr val="01528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9DF236"/>
                  </a:solidFill>
                </a:ln>
                <a:solidFill>
                  <a:srgbClr val="9DF236"/>
                </a:solidFill>
                <a:latin typeface="Arial Narrow" panose="020B0606020202030204" pitchFamily="34" charset="0"/>
              </a:rPr>
              <a:t>Como en Daniel 7, también en Daniel 8 el mal no prevalecerá.</a:t>
            </a:r>
          </a:p>
        </p:txBody>
      </p:sp>
    </p:spTree>
    <p:extLst>
      <p:ext uri="{BB962C8B-B14F-4D97-AF65-F5344CB8AC3E}">
        <p14:creationId xmlns:p14="http://schemas.microsoft.com/office/powerpoint/2010/main" val="338909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50619" y="271793"/>
            <a:ext cx="6442764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0" cap="none" spc="0" normalizeH="0" baseline="0" noProof="0" dirty="0">
                <a:ln>
                  <a:solidFill>
                    <a:srgbClr val="1403EF"/>
                  </a:solidFill>
                </a:ln>
                <a:solidFill>
                  <a:srgbClr val="1403EF"/>
                </a:solidFill>
                <a:effectLst/>
                <a:uLnTx/>
                <a:uFillTx/>
                <a:latin typeface="Arial Narrow" panose="020B0606020202030204" pitchFamily="34" charset="0"/>
              </a:rPr>
              <a:t>Finalmente Jesús triunfará, y con él su pueblo.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18" y="1595232"/>
            <a:ext cx="6442765" cy="483207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819474" y="4390337"/>
            <a:ext cx="28424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80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Amén</a:t>
            </a:r>
            <a:endParaRPr lang="es-CO" sz="44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33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Lápices de ce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ápices de cera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ápices de cera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3_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5.xml><?xml version="1.0" encoding="utf-8"?>
<a:theme xmlns:a="http://schemas.openxmlformats.org/drawingml/2006/main" name="1_Reflejos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3487</TotalTime>
  <Words>1724</Words>
  <Application>Microsoft Office PowerPoint</Application>
  <PresentationFormat>Presentación en pantalla (4:3)</PresentationFormat>
  <Paragraphs>97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24</vt:i4>
      </vt:variant>
    </vt:vector>
  </HeadingPairs>
  <TitlesOfParts>
    <vt:vector size="38" baseType="lpstr">
      <vt:lpstr>Aharoni</vt:lpstr>
      <vt:lpstr>Arial</vt:lpstr>
      <vt:lpstr>Arial Narrow</vt:lpstr>
      <vt:lpstr>Calibri</vt:lpstr>
      <vt:lpstr>Calibri Light</vt:lpstr>
      <vt:lpstr>Comic Sans MS</vt:lpstr>
      <vt:lpstr>Tahoma</vt:lpstr>
      <vt:lpstr>Times New Roman</vt:lpstr>
      <vt:lpstr>Wingdings</vt:lpstr>
      <vt:lpstr>Lápices de cera</vt:lpstr>
      <vt:lpstr>Tema de Office</vt:lpstr>
      <vt:lpstr>1_Celestial</vt:lpstr>
      <vt:lpstr>3_Celestial</vt:lpstr>
      <vt:lpstr>1_Reflejos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TuSoft.org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TuSoft</dc:creator>
  <cp:lastModifiedBy>Ernesto</cp:lastModifiedBy>
  <cp:revision>608</cp:revision>
  <dcterms:created xsi:type="dcterms:W3CDTF">2015-08-28T22:36:02Z</dcterms:created>
  <dcterms:modified xsi:type="dcterms:W3CDTF">2016-07-25T14:36:25Z</dcterms:modified>
</cp:coreProperties>
</file>