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7" r:id="rId3"/>
    <p:sldId id="260" r:id="rId4"/>
    <p:sldId id="261" r:id="rId5"/>
    <p:sldId id="385" r:id="rId6"/>
    <p:sldId id="361" r:id="rId7"/>
    <p:sldId id="259" r:id="rId8"/>
    <p:sldId id="365" r:id="rId9"/>
    <p:sldId id="362" r:id="rId10"/>
    <p:sldId id="364" r:id="rId11"/>
    <p:sldId id="368" r:id="rId12"/>
    <p:sldId id="263" r:id="rId13"/>
    <p:sldId id="256" r:id="rId14"/>
    <p:sldId id="397" r:id="rId15"/>
    <p:sldId id="262" r:id="rId16"/>
    <p:sldId id="398" r:id="rId17"/>
    <p:sldId id="399" r:id="rId18"/>
    <p:sldId id="393" r:id="rId19"/>
    <p:sldId id="400" r:id="rId20"/>
    <p:sldId id="371" r:id="rId21"/>
    <p:sldId id="395" r:id="rId22"/>
    <p:sldId id="401" r:id="rId23"/>
    <p:sldId id="396" r:id="rId24"/>
    <p:sldId id="266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99FFCC"/>
    <a:srgbClr val="CCFFCC"/>
    <a:srgbClr val="FFFF99"/>
    <a:srgbClr val="B9E97F"/>
    <a:srgbClr val="FFFF69"/>
    <a:srgbClr val="0000FF"/>
    <a:srgbClr val="FBF019"/>
    <a:srgbClr val="FBEF05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16" autoAdjust="0"/>
    <p:restoredTop sz="94660"/>
  </p:normalViewPr>
  <p:slideViewPr>
    <p:cSldViewPr>
      <p:cViewPr varScale="1">
        <p:scale>
          <a:sx n="68" d="100"/>
          <a:sy n="68" d="100"/>
        </p:scale>
        <p:origin x="8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DB1F0-EDFE-452C-BF2C-A0B67F3D9861}" type="datetimeFigureOut">
              <a:rPr lang="es-ES" smtClean="0"/>
              <a:pPr/>
              <a:t>31/01/2020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83B15-1569-48CB-9C11-F955D062425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666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983B15-1569-48CB-9C11-F955D062425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131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983B15-1569-48CB-9C11-F955D062425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298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A9C56E81-97E4-4572-B6E3-1E0BA409380B}" type="datetime1">
              <a:rPr lang="es-CO" smtClean="0"/>
              <a:t>31/01/2020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2582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C461048F-E986-4A42-954B-EDDD136BB577}" type="datetime1">
              <a:rPr lang="es-CO" smtClean="0"/>
              <a:t>31/01/2020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155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D619582-74C6-4EAE-AEFE-E924470EE9EA}" type="datetime1">
              <a:rPr lang="es-CO" smtClean="0"/>
              <a:t>31/01/2020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6334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E5FC0B48-6E56-4BA3-A275-1F83592BC673}" type="datetime1">
              <a:rPr lang="es-CO" smtClean="0"/>
              <a:t>31/01/2020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3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6718D222-DD4C-4FD7-BA5F-6066E189D99E}" type="datetime1">
              <a:rPr lang="es-CO" smtClean="0"/>
              <a:t>31/01/2020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6821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B2730A3-182B-452A-9EF7-9C75BDDE7478}" type="datetime1">
              <a:rPr lang="es-CO" smtClean="0"/>
              <a:t>31/01/2020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3870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0198DC07-186A-484F-8A59-59F6530A441D}" type="datetime1">
              <a:rPr lang="es-CO" smtClean="0"/>
              <a:t>31/01/2020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865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4B5115F-D902-4484-8589-4D394B40112B}" type="datetime1">
              <a:rPr lang="es-CO" smtClean="0"/>
              <a:t>31/01/2020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17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0E6E6EAA-C034-44A0-8A75-A4B833FAC668}" type="datetime1">
              <a:rPr lang="es-CO" smtClean="0"/>
              <a:t>31/01/2020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78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A9AE8FC-8265-4D33-9A0B-AA15624861B3}" type="datetime1">
              <a:rPr lang="es-CO" smtClean="0"/>
              <a:t>31/01/2020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1476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5D8D03B-592E-4823-93D9-CB1709F8F49D}" type="datetime1">
              <a:rPr lang="es-CO" smtClean="0"/>
              <a:t>31/01/2020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409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686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055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51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486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301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836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885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94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097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569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269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F08E6-E46F-4412-9E4E-4C847C985448}" type="datetime1">
              <a:rPr lang="es-CO" smtClean="0"/>
              <a:t>31/01/2020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C1AAE-3AC2-4380-9960-8354055D94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2143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21C5E-8B37-45E8-ABE1-E897516460D1}" type="datetimeFigureOut">
              <a:rPr lang="es-ES" smtClean="0"/>
              <a:t>31/01/2020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1A0BB-B6F3-4D9A-B52F-C3DA55BBD4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8417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5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2 Rectángulo">
            <a:extLst>
              <a:ext uri="{FF2B5EF4-FFF2-40B4-BE49-F238E27FC236}">
                <a16:creationId xmlns:a16="http://schemas.microsoft.com/office/drawing/2014/main" id="{C7178C43-CDC0-4E39-A518-D44C55A194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65102" y="897107"/>
            <a:ext cx="6813793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4000" b="1" dirty="0">
                <a:ln>
                  <a:solidFill>
                    <a:srgbClr val="FFFF99"/>
                  </a:solidFill>
                </a:ln>
                <a:solidFill>
                  <a:srgbClr val="FFFF99"/>
                </a:solidFill>
                <a:latin typeface="Comic Sans MS" panose="030F0702030302020204" pitchFamily="66" charset="0"/>
                <a:cs typeface="Arial" pitchFamily="34" charset="0"/>
              </a:rPr>
              <a:t>LA CIUDAD DE REFUGIO</a:t>
            </a:r>
            <a:endParaRPr lang="es-ES" sz="4000" dirty="0">
              <a:ln>
                <a:solidFill>
                  <a:srgbClr val="FFFF99"/>
                </a:solidFill>
              </a:ln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CFC59AF-7D23-4832-B9B6-314422538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365" y="2204864"/>
            <a:ext cx="6109270" cy="34211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4378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57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2 Rectángulo">
            <a:extLst>
              <a:ext uri="{FF2B5EF4-FFF2-40B4-BE49-F238E27FC236}">
                <a16:creationId xmlns:a16="http://schemas.microsoft.com/office/drawing/2014/main" id="{113BC4DD-16B0-4A6B-B9BF-A079D4AC98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65102" y="897107"/>
            <a:ext cx="6813793" cy="707886"/>
          </a:xfrm>
          <a:prstGeom prst="rect">
            <a:avLst/>
          </a:prstGeom>
          <a:gradFill rotWithShape="1">
            <a:gsLst>
              <a:gs pos="0">
                <a:srgbClr val="FFC000">
                  <a:tint val="50000"/>
                  <a:satMod val="300000"/>
                </a:srgbClr>
              </a:gs>
              <a:gs pos="35000">
                <a:srgbClr val="FFC000">
                  <a:tint val="37000"/>
                  <a:satMod val="300000"/>
                </a:srgbClr>
              </a:gs>
              <a:gs pos="100000">
                <a:srgbClr val="FFC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FC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itchFamily="34" charset="0"/>
              </a:rPr>
              <a:t>LA CIUDAD DE REFUGIO</a:t>
            </a:r>
            <a:endParaRPr kumimoji="0" lang="es-ES" sz="4000" b="0" i="0" u="none" strike="noStrike" kern="0" cap="none" spc="0" normalizeH="0" baseline="0" noProof="0" dirty="0">
              <a:ln>
                <a:solidFill>
                  <a:srgbClr val="0066FF"/>
                </a:solidFill>
              </a:ln>
              <a:solidFill>
                <a:srgbClr val="0000CC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2" name="Pergamino: vertical 11">
            <a:extLst>
              <a:ext uri="{FF2B5EF4-FFF2-40B4-BE49-F238E27FC236}">
                <a16:creationId xmlns:a16="http://schemas.microsoft.com/office/drawing/2014/main" id="{0687EB92-FD82-40B8-99E8-DAD798D03E78}"/>
              </a:ext>
            </a:extLst>
          </p:cNvPr>
          <p:cNvSpPr/>
          <p:nvPr/>
        </p:nvSpPr>
        <p:spPr>
          <a:xfrm>
            <a:off x="1165102" y="2279774"/>
            <a:ext cx="6813793" cy="3096344"/>
          </a:xfrm>
          <a:prstGeom prst="verticalScroll">
            <a:avLst/>
          </a:prstGeom>
          <a:gradFill rotWithShape="1">
            <a:gsLst>
              <a:gs pos="0">
                <a:srgbClr val="70AD47">
                  <a:tint val="50000"/>
                  <a:satMod val="300000"/>
                </a:srgbClr>
              </a:gs>
              <a:gs pos="35000">
                <a:srgbClr val="70AD47">
                  <a:tint val="37000"/>
                  <a:satMod val="300000"/>
                </a:srgbClr>
              </a:gs>
              <a:gs pos="100000">
                <a:srgbClr val="70AD47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70AD47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“Os señalaréis ciudades, ciudades de refugio tendréis, donde huya el homicida que hiriere a alguno de muerte sin intención”.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Números 35:11</a:t>
            </a:r>
            <a:r>
              <a:rPr kumimoji="0" lang="es-ES" sz="36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57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alphaModFix amt="5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2 Rectángulo">
            <a:extLst>
              <a:ext uri="{FF2B5EF4-FFF2-40B4-BE49-F238E27FC236}">
                <a16:creationId xmlns:a16="http://schemas.microsoft.com/office/drawing/2014/main" id="{C84F5330-DDB0-4775-859B-991C97C2AC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7564" y="1781343"/>
            <a:ext cx="7848872" cy="4031873"/>
          </a:xfrm>
          <a:prstGeom prst="rect">
            <a:avLst/>
          </a:prstGeom>
          <a:solidFill>
            <a:srgbClr val="FFFF69"/>
          </a:solidFill>
          <a:ln w="9525" cap="flat" cmpd="sng" algn="ctr">
            <a:solidFill>
              <a:srgbClr val="5B9BD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"Entonces señalaron a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Cedes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 en Galilea, en el monte de Neftalí, a </a:t>
            </a:r>
            <a:r>
              <a:rPr kumimoji="0" lang="es-CO" sz="3200" b="1" i="0" u="none" strike="noStrike" kern="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Siquem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 en el monte de Efraín, y a </a:t>
            </a:r>
            <a:r>
              <a:rPr kumimoji="0" lang="es-CO" sz="3200" b="1" i="0" u="none" strike="noStrike" kern="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Quíriat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Arba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 que es Hebrón, en el monte de Judá.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Y del otro lado del Jordán, al oriente de Jericó, señalaron a </a:t>
            </a:r>
            <a:r>
              <a:rPr kumimoji="0" lang="es-CO" sz="3200" b="1" i="0" u="none" strike="noStrike" kern="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Beser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 en el desierto, en el llano de la tribu de Rubén; a </a:t>
            </a:r>
            <a:r>
              <a:rPr kumimoji="0" lang="es-CO" sz="3200" b="1" i="0" u="none" strike="noStrike" kern="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Ramot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 en Galaad, de la tribu de Gad; y a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Golán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 en Basán, de la tribu de Manasés.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Josué 20:7,8. </a:t>
            </a:r>
            <a:endParaRPr kumimoji="0" lang="es-ES" sz="3200" b="0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uLnTx/>
              <a:uFillTx/>
              <a:latin typeface="Franklin Gothic Medium Cond" panose="020B0606030402020204" pitchFamily="34" charset="0"/>
              <a:ea typeface="+mn-ea"/>
              <a:cs typeface="+mn-cs"/>
            </a:endParaRPr>
          </a:p>
        </p:txBody>
      </p:sp>
      <p:sp>
        <p:nvSpPr>
          <p:cNvPr id="14" name="2 Rectángulo">
            <a:extLst>
              <a:ext uri="{FF2B5EF4-FFF2-40B4-BE49-F238E27FC236}">
                <a16:creationId xmlns:a16="http://schemas.microsoft.com/office/drawing/2014/main" id="{54D101D6-BE5C-42B8-A9C4-664622AC6AA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432551" y="611977"/>
            <a:ext cx="6278898" cy="584775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rial" pitchFamily="34" charset="0"/>
              </a:rPr>
              <a:t>Dios estableció 6 ciudades de refugio.</a:t>
            </a:r>
            <a:endParaRPr kumimoji="0" lang="es-ES" sz="3200" b="0" i="0" u="none" strike="noStrike" kern="0" cap="none" spc="0" normalizeH="0" baseline="0" noProof="0" dirty="0">
              <a:ln>
                <a:solidFill>
                  <a:srgbClr val="C00000"/>
                </a:solidFill>
              </a:ln>
              <a:solidFill>
                <a:srgbClr val="C00000"/>
              </a:solidFill>
              <a:effectLst/>
              <a:uLnTx/>
              <a:uFillTx/>
              <a:latin typeface="Franklin Gothic Medium Cond" panose="020B060603040202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119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>
            <p:custDataLst>
              <p:tags r:id="rId2"/>
            </p:custDataLst>
          </p:nvPr>
        </p:nvSpPr>
        <p:spPr>
          <a:xfrm>
            <a:off x="467544" y="3118316"/>
            <a:ext cx="4824536" cy="3046988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CO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Franklin Gothic Medium Cond" panose="020B0606030402020204" pitchFamily="34" charset="0"/>
                <a:cs typeface="Arial" pitchFamily="34" charset="0"/>
              </a:rPr>
              <a:t>"</a:t>
            </a:r>
            <a:r>
              <a:rPr lang="es-CO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Franklin Gothic Medium Cond" panose="020B0606030402020204" pitchFamily="34" charset="0"/>
                <a:cs typeface="Arial" pitchFamily="34" charset="0"/>
              </a:rPr>
              <a:t>Para que se ampare </a:t>
            </a:r>
            <a:r>
              <a:rPr lang="es-CO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Franklin Gothic Medium Cond" panose="020B0606030402020204" pitchFamily="34" charset="0"/>
                <a:cs typeface="Arial" pitchFamily="34" charset="0"/>
              </a:rPr>
              <a:t>allí el homicida que hubiera matado a alguno por </a:t>
            </a:r>
            <a:r>
              <a:rPr lang="es-CO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Franklin Gothic Medium Cond" panose="020B0606030402020204" pitchFamily="34" charset="0"/>
                <a:cs typeface="Arial" pitchFamily="34" charset="0"/>
              </a:rPr>
              <a:t>accidente</a:t>
            </a:r>
            <a:r>
              <a:rPr lang="es-CO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Franklin Gothic Medium Cond" panose="020B0606030402020204" pitchFamily="34" charset="0"/>
                <a:cs typeface="Arial" pitchFamily="34" charset="0"/>
              </a:rPr>
              <a:t> </a:t>
            </a:r>
          </a:p>
          <a:p>
            <a:r>
              <a:rPr lang="es-CO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Franklin Gothic Medium Cond" panose="020B0606030402020204" pitchFamily="34" charset="0"/>
                <a:cs typeface="Arial" pitchFamily="34" charset="0"/>
              </a:rPr>
              <a:t>y no a sabiendas; que sirvan de refugio contra el vengador de la sangre. </a:t>
            </a:r>
            <a:r>
              <a:rPr lang="es-CO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Franklin Gothic Medium Cond" panose="020B0606030402020204" pitchFamily="34" charset="0"/>
                <a:cs typeface="Arial" pitchFamily="34" charset="0"/>
              </a:rPr>
              <a:t>Josué 20:3. </a:t>
            </a:r>
            <a:endParaRPr lang="es-ES" sz="32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6" name="2 Rectángulo">
            <a:extLst>
              <a:ext uri="{FF2B5EF4-FFF2-40B4-BE49-F238E27FC236}">
                <a16:creationId xmlns:a16="http://schemas.microsoft.com/office/drawing/2014/main" id="{64BE9374-A92B-4375-9A90-6B7D3B583BF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229839" y="911622"/>
            <a:ext cx="4684317" cy="107721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32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Franklin Gothic Medium Cond" panose="020B0606030402020204" pitchFamily="34" charset="0"/>
                <a:cs typeface="Arial" pitchFamily="34" charset="0"/>
              </a:rPr>
              <a:t>Nota cual era el propósito de las ciudades de refugio.</a:t>
            </a:r>
            <a:endParaRPr lang="es-ES" sz="3200" dirty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Franklin Gothic Medium Cond" panose="020B06060304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400D4A3-4AA2-4FA7-AD3F-8FB62CE26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103" y="3285435"/>
            <a:ext cx="3258993" cy="26638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1958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>
            <p:custDataLst>
              <p:tags r:id="rId2"/>
            </p:custDataLst>
          </p:nvPr>
        </p:nvSpPr>
        <p:spPr>
          <a:xfrm>
            <a:off x="611559" y="1749800"/>
            <a:ext cx="7920880" cy="45243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rgbClr val="FFFF99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cs typeface="Arial" pitchFamily="34" charset="0"/>
              </a:rPr>
              <a:t>"El homicida que pueda refugiarse allí para salvar su vida, es el que hiera a su prójimo</a:t>
            </a:r>
          </a:p>
          <a:p>
            <a:pPr algn="ctr"/>
            <a:r>
              <a:rPr lang="es-CO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lang="es-CO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cs typeface="Arial" pitchFamily="34" charset="0"/>
              </a:rPr>
              <a:t>sin querer</a:t>
            </a:r>
            <a:r>
              <a:rPr lang="es-CO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, </a:t>
            </a:r>
            <a:r>
              <a:rPr lang="es-CO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cs typeface="Arial" pitchFamily="34" charset="0"/>
              </a:rPr>
              <a:t>sin haberle tenido enemistad. </a:t>
            </a:r>
          </a:p>
          <a:p>
            <a:pPr algn="ctr"/>
            <a:r>
              <a:rPr lang="es-CO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Como el que va con su prójimo al monte a cortar leña, y al hacer fuerza con su hacha para cortar algún leño, se escapa el hierro del mango, y hiere de muerte a su compañero. Este podrá huir a una de esas ciudades y quedar con vida”. </a:t>
            </a:r>
            <a:r>
              <a:rPr lang="es-CO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cs typeface="Arial" pitchFamily="34" charset="0"/>
              </a:rPr>
              <a:t>Deuteronomio 19:4,5.</a:t>
            </a:r>
          </a:p>
        </p:txBody>
      </p:sp>
      <p:sp>
        <p:nvSpPr>
          <p:cNvPr id="4" name="3 Rectángulo"/>
          <p:cNvSpPr/>
          <p:nvPr>
            <p:custDataLst>
              <p:tags r:id="rId3"/>
            </p:custDataLst>
          </p:nvPr>
        </p:nvSpPr>
        <p:spPr>
          <a:xfrm>
            <a:off x="1091988" y="539969"/>
            <a:ext cx="6960023" cy="5847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3200" b="1" dirty="0">
                <a:ln w="1270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omic Sans MS" panose="030F0702030302020204" pitchFamily="66" charset="0"/>
                <a:cs typeface="Arial" pitchFamily="34" charset="0"/>
              </a:rPr>
              <a:t>Pecado por accidente o por error.</a:t>
            </a:r>
            <a:endParaRPr lang="es-ES" sz="3200" dirty="0">
              <a:ln w="12700">
                <a:solidFill>
                  <a:srgbClr val="FF0000"/>
                </a:solidFill>
              </a:ln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532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2 Rectángulo">
            <a:extLst>
              <a:ext uri="{FF2B5EF4-FFF2-40B4-BE49-F238E27FC236}">
                <a16:creationId xmlns:a16="http://schemas.microsoft.com/office/drawing/2014/main" id="{13A55D94-8FB0-473E-B682-4C8B4C51C52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385644" y="3383121"/>
            <a:ext cx="6372710" cy="2062103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itchFamily="34" charset="0"/>
              </a:rPr>
              <a:t>“… los israelitas y extranjeros que vivan entre ellos, para que se refugie en ellas el que hubiera herido a alguien por accidente,…”. </a:t>
            </a:r>
            <a:r>
              <a:rPr kumimoji="0" lang="es-CO" sz="3200" b="1" i="0" u="none" strike="noStrike" kern="0" cap="none" spc="0" normalizeH="0" baseline="0" noProof="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itchFamily="34" charset="0"/>
              </a:rPr>
              <a:t>Josué 20:9.  </a:t>
            </a:r>
            <a:endParaRPr kumimoji="0" lang="es-ES" sz="3200" b="1" i="0" u="none" strike="noStrike" kern="0" cap="none" spc="0" normalizeH="0" baseline="0" noProof="0" dirty="0">
              <a:ln w="12700">
                <a:solidFill>
                  <a:srgbClr val="C00000"/>
                </a:solidFill>
              </a:ln>
              <a:solidFill>
                <a:srgbClr val="C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3 Rectángulo">
            <a:extLst>
              <a:ext uri="{FF2B5EF4-FFF2-40B4-BE49-F238E27FC236}">
                <a16:creationId xmlns:a16="http://schemas.microsoft.com/office/drawing/2014/main" id="{B8EFB430-4D91-424D-8EBE-F0FC1BA38A7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696989" y="907996"/>
            <a:ext cx="5750021" cy="107721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472C4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0" cap="none" spc="0" normalizeH="0" baseline="0" noProof="0" dirty="0">
                <a:ln w="127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itchFamily="34" charset="0"/>
              </a:rPr>
              <a:t>¿Quiénes podían refugiarse y por qué motivos?</a:t>
            </a:r>
          </a:p>
        </p:txBody>
      </p:sp>
    </p:spTree>
    <p:extLst>
      <p:ext uri="{BB962C8B-B14F-4D97-AF65-F5344CB8AC3E}">
        <p14:creationId xmlns:p14="http://schemas.microsoft.com/office/powerpoint/2010/main" val="390046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>
            <p:custDataLst>
              <p:tags r:id="rId2"/>
            </p:custDataLst>
          </p:nvPr>
        </p:nvSpPr>
        <p:spPr>
          <a:xfrm>
            <a:off x="1295636" y="836712"/>
            <a:ext cx="6552729" cy="2062103"/>
          </a:xfrm>
          <a:prstGeom prst="rect">
            <a:avLst/>
          </a:prstGeom>
          <a:solidFill>
            <a:srgbClr val="FAAF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Cuando el perseguido llegaba a la ciudad era recibido por los sacerdotes, y posteriormente se hacía un juicio. </a:t>
            </a:r>
            <a:r>
              <a:rPr lang="es-ES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Véase </a:t>
            </a:r>
            <a:r>
              <a:rPr lang="es-CO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Josué 20:6 y Números 35:12. </a:t>
            </a:r>
            <a:endParaRPr lang="es-ES" sz="32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>
            <p:custDataLst>
              <p:tags r:id="rId3"/>
            </p:custDataLst>
          </p:nvPr>
        </p:nvSpPr>
        <p:spPr>
          <a:xfrm>
            <a:off x="1295637" y="3325018"/>
            <a:ext cx="6552728" cy="3046988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200" b="1" dirty="0">
                <a:ln w="3175">
                  <a:solidFill>
                    <a:srgbClr val="1D1DFF"/>
                  </a:solidFill>
                  <a:prstDash val="solid"/>
                </a:ln>
                <a:solidFill>
                  <a:srgbClr val="0000FF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En ese juicio había testigos. </a:t>
            </a:r>
          </a:p>
          <a:p>
            <a:pPr lvl="0" algn="ctr"/>
            <a:r>
              <a:rPr lang="es-ES" sz="32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“</a:t>
            </a:r>
            <a:r>
              <a:rPr lang="es-CO" sz="3200" b="1" dirty="0">
                <a:ln w="317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Cualquiera que diere muerte a alguno, por dicho de testigos morirá el homicida; </a:t>
            </a:r>
            <a:r>
              <a:rPr lang="es-CO" sz="3200" b="1" dirty="0" err="1">
                <a:ln w="317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mas</a:t>
            </a:r>
            <a:r>
              <a:rPr lang="es-CO" sz="3200" b="1" dirty="0">
                <a:ln w="317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 un solo testigo no hará fe contra una persona para que muera”.</a:t>
            </a:r>
            <a:r>
              <a:rPr lang="es-ES" sz="3200" b="1" dirty="0">
                <a:ln w="317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 </a:t>
            </a:r>
            <a:r>
              <a:rPr lang="es-ES" sz="3200" b="1" dirty="0">
                <a:ln w="3175">
                  <a:solidFill>
                    <a:srgbClr val="0000FE"/>
                  </a:solidFill>
                  <a:prstDash val="solid"/>
                </a:ln>
                <a:solidFill>
                  <a:srgbClr val="0000FE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Números 35:30.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348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5159" y="2708920"/>
            <a:ext cx="9013683" cy="397031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n w="3175">
                  <a:solidFill>
                    <a:srgbClr val="1D1DFF"/>
                  </a:solidFill>
                  <a:prstDash val="solid"/>
                </a:ln>
                <a:solidFill>
                  <a:srgbClr val="1D1DFF"/>
                </a:solidFill>
                <a:latin typeface="Franklin Gothic Medium Cond" panose="020B0606030402020204" pitchFamily="34" charset="0"/>
                <a:cs typeface="Aharoni" panose="02010803020104030203" pitchFamily="2" charset="-79"/>
              </a:rPr>
              <a:t>“Pero si hubiere alguno que aborreciere a su prójimo y lo acechare, y se levantare contra él y lo hiriere de muerte, y muriere; si huyere a alguna de estas ciudades, entonces los ancianos de su ciudad enviarán y lo sacarán de allí, y lo entregarán en mano del vengador de la sangre para que muera”. </a:t>
            </a:r>
          </a:p>
          <a:p>
            <a:pPr algn="ctr"/>
            <a:r>
              <a:rPr lang="es-CO" sz="36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Franklin Gothic Medium Cond" panose="020B0606030402020204" pitchFamily="34" charset="0"/>
                <a:cs typeface="Aharoni" panose="02010803020104030203" pitchFamily="2" charset="-79"/>
              </a:rPr>
              <a:t>Deuteronomio 19:11,12.  </a:t>
            </a:r>
            <a:endParaRPr lang="es-ES" sz="3600" b="1" dirty="0">
              <a:ln w="317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Franklin Gothic Medium Cond" panose="020B06060304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531914" y="260648"/>
            <a:ext cx="6080173" cy="230832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Franklin Gothic Medium Cond" panose="020B0606030402020204" pitchFamily="34" charset="0"/>
              </a:rPr>
              <a:t>La ciudades de refugio no eran un santuario para los delincuentes. </a:t>
            </a:r>
          </a:p>
          <a:p>
            <a:pPr lvl="0" algn="ctr"/>
            <a:r>
              <a:rPr lang="es-ES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Franklin Gothic Medium Cond" panose="020B0606030402020204" pitchFamily="34" charset="0"/>
              </a:rPr>
              <a:t>Si se comprobaba que eran culpables debían morir.</a:t>
            </a:r>
            <a:endParaRPr lang="es-E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Franklin Gothic Medium Cond" panose="020B06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28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39107" y="2388944"/>
            <a:ext cx="7065785" cy="34163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1000">
                <a:srgbClr val="FFFF69"/>
              </a:gs>
              <a:gs pos="83000">
                <a:srgbClr val="FFFF00"/>
              </a:gs>
              <a:gs pos="100000">
                <a:srgbClr val="FFED01"/>
              </a:gs>
            </a:gsLst>
            <a:lin ang="5400000" scaled="1"/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3600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Franklin Gothic Medium Cond" panose="020B0606030402020204" pitchFamily="34" charset="0"/>
                <a:cs typeface="Aharoni" panose="02010803020104030203" pitchFamily="2" charset="-79"/>
              </a:rPr>
              <a:t>“Y los jueces inquirirán bien; y si aquel testigo resultare falso, y hubiere acusado falsamente a su hermano, entonces haréis a él como él pensó hacer a su hermano; y quitarás el mal de en medio de ti”. </a:t>
            </a:r>
            <a:r>
              <a:rPr lang="es-CO" sz="3600" dirty="0">
                <a:ln w="3175">
                  <a:solidFill>
                    <a:srgbClr val="C00000"/>
                  </a:solidFill>
                </a:ln>
                <a:solidFill>
                  <a:srgbClr val="C00000"/>
                </a:solidFill>
                <a:latin typeface="Franklin Gothic Medium Cond" panose="020B0606030402020204" pitchFamily="34" charset="0"/>
              </a:rPr>
              <a:t>Deuteronomio 19:18, 19.</a:t>
            </a:r>
            <a:endParaRPr lang="es-ES" sz="3600" dirty="0">
              <a:ln w="3175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latin typeface="Franklin Gothic Medium Cond" panose="020B06060304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83489964-631A-4A94-968D-5D2FD9AFA95C}"/>
              </a:ext>
            </a:extLst>
          </p:cNvPr>
          <p:cNvSpPr txBox="1"/>
          <p:nvPr/>
        </p:nvSpPr>
        <p:spPr>
          <a:xfrm>
            <a:off x="1111115" y="920914"/>
            <a:ext cx="6921770" cy="70788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ln w="1905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Franklin Gothic Medium Cond" panose="020B0606030402020204" pitchFamily="34" charset="0"/>
                <a:cs typeface="Aharoni" panose="02010803020104030203" pitchFamily="2" charset="-79"/>
              </a:rPr>
              <a:t>Los falsos testigos eran castigados.</a:t>
            </a:r>
            <a:endParaRPr lang="es-ES" sz="4000" dirty="0">
              <a:ln w="1905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latin typeface="Franklin Gothic Medium Cond" panose="020B06060304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49153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501010" y="851228"/>
            <a:ext cx="6141979" cy="1569660"/>
          </a:xfrm>
          <a:prstGeom prst="rect">
            <a:avLst/>
          </a:prstGeom>
          <a:gradFill>
            <a:gsLst>
              <a:gs pos="36000">
                <a:srgbClr val="BFED90"/>
              </a:gs>
              <a:gs pos="0">
                <a:srgbClr val="92D050"/>
              </a:gs>
              <a:gs pos="52000">
                <a:srgbClr val="D1F3B1"/>
              </a:gs>
              <a:gs pos="69003">
                <a:srgbClr val="DAF6C2"/>
              </a:gs>
              <a:gs pos="93000">
                <a:schemeClr val="accent6">
                  <a:tint val="15000"/>
                  <a:satMod val="350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El refugiado debía permanecer en la ciudad hasta la muerte del sumo sacerdote, si salía de allí podía morir.</a:t>
            </a:r>
          </a:p>
        </p:txBody>
      </p:sp>
      <p:sp>
        <p:nvSpPr>
          <p:cNvPr id="4" name="1 CuadroTexto"/>
          <p:cNvSpPr txBox="1"/>
          <p:nvPr/>
        </p:nvSpPr>
        <p:spPr>
          <a:xfrm>
            <a:off x="1393512" y="2974300"/>
            <a:ext cx="6356975" cy="30469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“</a:t>
            </a:r>
            <a:r>
              <a:rPr lang="es-CO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pues en su ciudad de refugio deberá aquél habitar hasta que muera el sumo sacerdote; y después que haya muerto el sumo sacerdote, el homicida volverá a la tierra de su posesión”. </a:t>
            </a:r>
          </a:p>
          <a:p>
            <a:pPr algn="ctr"/>
            <a:r>
              <a:rPr lang="es-ES" sz="3200" b="1" dirty="0">
                <a:ln w="1905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Números 35:28.</a:t>
            </a:r>
          </a:p>
        </p:txBody>
      </p:sp>
    </p:spTree>
    <p:extLst>
      <p:ext uri="{BB962C8B-B14F-4D97-AF65-F5344CB8AC3E}">
        <p14:creationId xmlns:p14="http://schemas.microsoft.com/office/powerpoint/2010/main" val="391819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 CuadroTexto">
            <a:extLst>
              <a:ext uri="{FF2B5EF4-FFF2-40B4-BE49-F238E27FC236}">
                <a16:creationId xmlns:a16="http://schemas.microsoft.com/office/drawing/2014/main" id="{5D71DBE1-873F-4293-AF01-72C0AFBD7BC7}"/>
              </a:ext>
            </a:extLst>
          </p:cNvPr>
          <p:cNvSpPr txBox="1"/>
          <p:nvPr/>
        </p:nvSpPr>
        <p:spPr>
          <a:xfrm>
            <a:off x="1115616" y="1643712"/>
            <a:ext cx="4032448" cy="2062103"/>
          </a:xfrm>
          <a:prstGeom prst="rect">
            <a:avLst/>
          </a:prstGeom>
          <a:gradFill rotWithShape="1">
            <a:gsLst>
              <a:gs pos="0">
                <a:srgbClr val="70AD47">
                  <a:tint val="50000"/>
                  <a:satMod val="300000"/>
                </a:srgbClr>
              </a:gs>
              <a:gs pos="35000">
                <a:srgbClr val="70AD47">
                  <a:tint val="37000"/>
                  <a:satMod val="300000"/>
                </a:srgbClr>
              </a:gs>
              <a:gs pos="100000">
                <a:srgbClr val="70AD47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70AD47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“En ti, oh Jehová,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1D1DFF"/>
                  </a:solidFill>
                </a:ln>
                <a:solidFill>
                  <a:srgbClr val="1D1D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me he refugiado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;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 sea yo avergonzado jamás”. </a:t>
            </a:r>
            <a:r>
              <a:rPr kumimoji="0" lang="es-ES" sz="3200" b="1" i="0" u="none" strike="noStrike" kern="0" cap="none" spc="0" normalizeH="0" baseline="0" noProof="0" dirty="0">
                <a:ln w="19050">
                  <a:solidFill>
                    <a:srgbClr val="0000FE"/>
                  </a:solidFill>
                  <a:prstDash val="solid"/>
                </a:ln>
                <a:solidFill>
                  <a:srgbClr val="0000F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Salmo 71:1. 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44FE646-53B3-40F9-A24E-DE93E08EF3F7}"/>
              </a:ext>
            </a:extLst>
          </p:cNvPr>
          <p:cNvSpPr/>
          <p:nvPr/>
        </p:nvSpPr>
        <p:spPr>
          <a:xfrm>
            <a:off x="3995936" y="4144064"/>
            <a:ext cx="4032448" cy="2062103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“Sé para mí una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roca de refugio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adonde recurra yo continuamente”.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Salmo 71:3.  </a:t>
            </a:r>
          </a:p>
        </p:txBody>
      </p:sp>
      <p:sp>
        <p:nvSpPr>
          <p:cNvPr id="4" name="1 CuadroTexto">
            <a:extLst>
              <a:ext uri="{FF2B5EF4-FFF2-40B4-BE49-F238E27FC236}">
                <a16:creationId xmlns:a16="http://schemas.microsoft.com/office/drawing/2014/main" id="{503E6ED9-51A9-463A-9500-7A7189EF42BB}"/>
              </a:ext>
            </a:extLst>
          </p:cNvPr>
          <p:cNvSpPr txBox="1"/>
          <p:nvPr/>
        </p:nvSpPr>
        <p:spPr>
          <a:xfrm>
            <a:off x="2105726" y="620688"/>
            <a:ext cx="4932548" cy="70788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Cristo es nuestro refugio.</a:t>
            </a:r>
            <a:endParaRPr kumimoji="0" lang="es-ES" sz="3600" b="1" i="0" u="none" strike="noStrike" kern="0" cap="none" spc="0" normalizeH="0" baseline="0" noProof="0" dirty="0">
              <a:ln w="3175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Franklin Gothic Medium Cond" panose="020B0606030402020204" pitchFamily="34" charset="0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85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CuadroTexto">
            <a:extLst>
              <a:ext uri="{FF2B5EF4-FFF2-40B4-BE49-F238E27FC236}">
                <a16:creationId xmlns:a16="http://schemas.microsoft.com/office/drawing/2014/main" id="{EEB2AC8E-15A8-4E94-AA74-DDE108B4790F}"/>
              </a:ext>
            </a:extLst>
          </p:cNvPr>
          <p:cNvSpPr txBox="1"/>
          <p:nvPr/>
        </p:nvSpPr>
        <p:spPr>
          <a:xfrm>
            <a:off x="378311" y="656968"/>
            <a:ext cx="4608512" cy="175432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Él es el camino a la ciudad de refugio.</a:t>
            </a:r>
            <a:r>
              <a:rPr kumimoji="0" lang="es-CO" sz="3600" b="1" i="0" u="none" strike="noStrike" kern="0" cap="none" spc="0" normalizeH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  <a:r>
              <a:rPr kumimoji="0" lang="es-ES" sz="3200" b="1" i="0" u="none" strike="noStrike" kern="0" cap="none" spc="0" normalizeH="0" baseline="0" noProof="0" dirty="0">
                <a:ln w="3175">
                  <a:solidFill>
                    <a:srgbClr val="1D1DFF"/>
                  </a:solidFill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“Yo soy el </a:t>
            </a:r>
            <a:r>
              <a:rPr kumimoji="0" lang="es-ES" sz="3600" b="1" i="0" u="none" strike="noStrike" kern="0" cap="none" spc="0" normalizeH="0" baseline="0" noProof="0" dirty="0">
                <a:ln w="19050">
                  <a:solidFill>
                    <a:schemeClr val="tx1"/>
                  </a:solidFill>
                  <a:prstDash val="solid"/>
                </a:ln>
                <a:effectLst/>
                <a:uLnTx/>
                <a:uFillTx/>
                <a:latin typeface="Monotype Corsiva" panose="03010101010201010101" pitchFamily="66" charset="0"/>
                <a:ea typeface="+mn-ea"/>
                <a:cs typeface="Aharoni" panose="02010803020104030203" pitchFamily="2" charset="-79"/>
              </a:rPr>
              <a:t>camino</a:t>
            </a:r>
            <a:r>
              <a:rPr kumimoji="0" lang="es-ES" sz="3200" b="1" i="0" u="none" strike="noStrike" kern="0" cap="none" spc="0" normalizeH="0" baseline="0" noProof="0" dirty="0">
                <a:ln w="3175">
                  <a:solidFill>
                    <a:srgbClr val="1D1DFF"/>
                  </a:solidFill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…”.</a:t>
            </a:r>
            <a:r>
              <a:rPr kumimoji="0" lang="es-ES" sz="3200" b="1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es-ES" sz="3200" b="1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Juan 14:6. 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B899B21B-8127-462F-AC87-AD67336B5ADE}"/>
              </a:ext>
            </a:extLst>
          </p:cNvPr>
          <p:cNvSpPr txBox="1"/>
          <p:nvPr/>
        </p:nvSpPr>
        <p:spPr>
          <a:xfrm>
            <a:off x="378311" y="2636912"/>
            <a:ext cx="5129793" cy="175432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Él es el puerta de la ciudad de refugio.</a:t>
            </a:r>
            <a:r>
              <a:rPr kumimoji="0" lang="es-CO" sz="3600" b="1" i="0" u="none" strike="noStrike" kern="0" cap="none" spc="0" normalizeH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  <a:r>
              <a:rPr kumimoji="0" lang="es-ES" sz="3200" b="1" i="0" u="none" strike="noStrike" kern="0" cap="none" spc="0" normalizeH="0" baseline="0" noProof="0" dirty="0">
                <a:ln w="3175">
                  <a:solidFill>
                    <a:srgbClr val="1D1DFF"/>
                  </a:solidFill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“Yo soy la </a:t>
            </a:r>
            <a:r>
              <a:rPr kumimoji="0" lang="es-ES" sz="3600" b="1" i="0" u="none" strike="noStrike" kern="0" cap="none" spc="0" normalizeH="0" baseline="0" noProof="0" dirty="0">
                <a:ln w="19050">
                  <a:solidFill>
                    <a:schemeClr val="tx1"/>
                  </a:solidFill>
                  <a:prstDash val="solid"/>
                </a:ln>
                <a:effectLst/>
                <a:uLnTx/>
                <a:uFillTx/>
                <a:latin typeface="Monotype Corsiva" panose="03010101010201010101" pitchFamily="66" charset="0"/>
                <a:ea typeface="+mn-ea"/>
                <a:cs typeface="Aharoni" panose="02010803020104030203" pitchFamily="2" charset="-79"/>
              </a:rPr>
              <a:t>puerta</a:t>
            </a:r>
            <a:r>
              <a:rPr kumimoji="0" lang="es-ES" sz="3200" b="1" i="0" u="none" strike="noStrike" kern="0" cap="none" spc="0" normalizeH="0" baseline="0" noProof="0" dirty="0">
                <a:ln w="3175">
                  <a:solidFill>
                    <a:schemeClr val="tx1"/>
                  </a:solidFill>
                  <a:prstDash val="solid"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…”. </a:t>
            </a:r>
            <a:r>
              <a:rPr kumimoji="0" lang="es-ES" sz="3200" b="1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Juan 14:9. 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6A0B80F8-A48F-403C-8B86-38FD20294329}"/>
              </a:ext>
            </a:extLst>
          </p:cNvPr>
          <p:cNvSpPr txBox="1"/>
          <p:nvPr/>
        </p:nvSpPr>
        <p:spPr>
          <a:xfrm>
            <a:off x="378311" y="4616856"/>
            <a:ext cx="6137905" cy="169277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Él es el sumo sacerdote.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0" cap="none" spc="0" normalizeH="0" baseline="0" noProof="0" dirty="0">
                <a:ln w="3175">
                  <a:solidFill>
                    <a:srgbClr val="1D1DFF"/>
                  </a:solidFill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“</a:t>
            </a:r>
            <a:r>
              <a:rPr kumimoji="0" lang="es-CO" sz="3200" b="1" i="0" u="none" strike="noStrike" kern="0" cap="none" spc="0" normalizeH="0" baseline="0" noProof="0" dirty="0">
                <a:ln w="3175">
                  <a:solidFill>
                    <a:srgbClr val="1D1DFF"/>
                  </a:solidFill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apóstol y </a:t>
            </a:r>
            <a:r>
              <a:rPr kumimoji="0" lang="es-CO" sz="3600" b="1" i="0" u="none" strike="noStrike" kern="0" cap="none" spc="0" normalizeH="0" baseline="0" noProof="0" dirty="0">
                <a:ln w="19050">
                  <a:solidFill>
                    <a:schemeClr val="tx1"/>
                  </a:solidFill>
                  <a:prstDash val="solid"/>
                </a:ln>
                <a:effectLst/>
                <a:uLnTx/>
                <a:uFillTx/>
                <a:latin typeface="Monotype Corsiva" panose="03010101010201010101" pitchFamily="66" charset="0"/>
                <a:ea typeface="+mn-ea"/>
                <a:cs typeface="Aharoni" panose="02010803020104030203" pitchFamily="2" charset="-79"/>
              </a:rPr>
              <a:t>sumo sacerdote </a:t>
            </a:r>
            <a:r>
              <a:rPr kumimoji="0" lang="es-CO" sz="3200" b="1" i="0" u="none" strike="noStrike" kern="0" cap="none" spc="0" normalizeH="0" baseline="0" noProof="0" dirty="0">
                <a:ln w="3175">
                  <a:solidFill>
                    <a:srgbClr val="1D1DFF"/>
                  </a:solidFill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de nuestra profesión, Cristo Jesús”. </a:t>
            </a:r>
            <a:r>
              <a:rPr kumimoji="0" lang="es-ES" sz="3200" b="1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Hebreos 3:1. </a:t>
            </a:r>
          </a:p>
        </p:txBody>
      </p:sp>
    </p:spTree>
    <p:extLst>
      <p:ext uri="{BB962C8B-B14F-4D97-AF65-F5344CB8AC3E}">
        <p14:creationId xmlns:p14="http://schemas.microsoft.com/office/powerpoint/2010/main" val="253729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>
            <a:extLst>
              <a:ext uri="{FF2B5EF4-FFF2-40B4-BE49-F238E27FC236}">
                <a16:creationId xmlns:a16="http://schemas.microsoft.com/office/drawing/2014/main" id="{F21CB3F9-F67C-4327-A278-0F7A93F96D1F}"/>
              </a:ext>
            </a:extLst>
          </p:cNvPr>
          <p:cNvSpPr txBox="1"/>
          <p:nvPr/>
        </p:nvSpPr>
        <p:spPr>
          <a:xfrm>
            <a:off x="342670" y="628233"/>
            <a:ext cx="4877402" cy="280076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Hoy podemos ir a la Ciudad Refugio. </a:t>
            </a:r>
            <a:r>
              <a:rPr kumimoji="0" lang="es-CO" sz="3400" b="0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“Sé para mí una roca de refugio, </a:t>
            </a:r>
            <a:r>
              <a:rPr kumimoji="0" lang="es-CO" sz="3400" b="0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adonde recurra yo continuamente”.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 w="19050">
                  <a:solidFill>
                    <a:srgbClr val="1D1DFF"/>
                  </a:solidFill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Aharoni" panose="02010803020104030203" pitchFamily="2" charset="-79"/>
              </a:rPr>
              <a:t>Salmo 71:3. </a:t>
            </a:r>
            <a:endParaRPr kumimoji="0" lang="es-ES" sz="3600" b="1" i="0" u="none" strike="noStrike" kern="0" cap="none" spc="0" normalizeH="0" baseline="0" noProof="0" dirty="0">
              <a:ln w="19050">
                <a:solidFill>
                  <a:srgbClr val="1D1DFF"/>
                </a:solidFill>
                <a:prstDash val="solid"/>
              </a:ln>
              <a:solidFill>
                <a:srgbClr val="1D1DFF"/>
              </a:solidFill>
              <a:effectLst/>
              <a:uLnTx/>
              <a:uFillTx/>
              <a:latin typeface="Monotype Corsiva" panose="03010101010201010101" pitchFamily="66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9AB63A7-67CA-4E5A-A9CD-C16B4524B884}"/>
              </a:ext>
            </a:extLst>
          </p:cNvPr>
          <p:cNvSpPr txBox="1"/>
          <p:nvPr/>
        </p:nvSpPr>
        <p:spPr>
          <a:xfrm>
            <a:off x="331012" y="3693800"/>
            <a:ext cx="5681148" cy="283154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Somos acusados y perseguidos por Satanás. </a:t>
            </a:r>
            <a:r>
              <a:rPr kumimoji="0" lang="es-CO" sz="3400" b="0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“el acusador de nuestros hermanos</a:t>
            </a:r>
            <a:r>
              <a:rPr kumimoji="0" lang="es-CO" sz="3400" b="0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”. </a:t>
            </a:r>
            <a:r>
              <a:rPr kumimoji="0" lang="es-CO" sz="3400" b="1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es-CO" sz="3600" b="1" i="0" u="none" strike="noStrike" kern="0" cap="none" spc="0" normalizeH="0" baseline="0" noProof="0" dirty="0">
                <a:ln w="19050">
                  <a:solidFill>
                    <a:srgbClr val="1D1DFF"/>
                  </a:solidFill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Aharoni" panose="02010803020104030203" pitchFamily="2" charset="-79"/>
              </a:rPr>
              <a:t>Apocalipsis 12:10.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400" b="0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“persiguió a la mujer </a:t>
            </a:r>
            <a:r>
              <a:rPr kumimoji="0" lang="es-CO" sz="3400" b="0" i="1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(la iglesia)”. 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400" b="1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   </a:t>
            </a:r>
            <a:r>
              <a:rPr kumimoji="0" lang="es-CO" sz="3600" b="1" i="0" u="none" strike="noStrike" kern="0" cap="none" spc="0" normalizeH="0" baseline="0" noProof="0" dirty="0">
                <a:ln w="19050">
                  <a:solidFill>
                    <a:srgbClr val="1D1DFF"/>
                  </a:solidFill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Aharoni" panose="02010803020104030203" pitchFamily="2" charset="-79"/>
              </a:rPr>
              <a:t>Apocalipsis 12:13. </a:t>
            </a:r>
            <a:endParaRPr kumimoji="0" lang="es-ES" sz="3600" b="1" i="0" u="none" strike="noStrike" kern="0" cap="none" spc="0" normalizeH="0" baseline="0" noProof="0" dirty="0">
              <a:ln w="19050">
                <a:solidFill>
                  <a:srgbClr val="1D1DFF"/>
                </a:solidFill>
                <a:prstDash val="solid"/>
              </a:ln>
              <a:solidFill>
                <a:srgbClr val="1D1DFF"/>
              </a:solidFill>
              <a:effectLst/>
              <a:uLnTx/>
              <a:uFillTx/>
              <a:latin typeface="Monotype Corsiva" panose="03010101010201010101" pitchFamily="66" charset="0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5774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CuadroTexto">
            <a:extLst>
              <a:ext uri="{FF2B5EF4-FFF2-40B4-BE49-F238E27FC236}">
                <a16:creationId xmlns:a16="http://schemas.microsoft.com/office/drawing/2014/main" id="{E7FD2153-8739-40EA-B1C5-D20A70FC0D6F}"/>
              </a:ext>
            </a:extLst>
          </p:cNvPr>
          <p:cNvSpPr txBox="1"/>
          <p:nvPr/>
        </p:nvSpPr>
        <p:spPr>
          <a:xfrm>
            <a:off x="1426306" y="1124744"/>
            <a:ext cx="6291388" cy="175432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El homicida debía permanecer en la ciudad, lejos de su lugar de origen hasta la muerte del sumo sacerdote.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DE60199D-60B2-4E9E-9D34-AB060352ADA8}"/>
              </a:ext>
            </a:extLst>
          </p:cNvPr>
          <p:cNvSpPr txBox="1"/>
          <p:nvPr/>
        </p:nvSpPr>
        <p:spPr>
          <a:xfrm>
            <a:off x="1811021" y="3908082"/>
            <a:ext cx="5521958" cy="218521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400" b="0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Nuestro Señor muy pronto dejará de ser sacerdote, entonces volverá como Rey y podremos regresar a nuestro </a:t>
            </a:r>
            <a:r>
              <a:rPr kumimoji="0" lang="es-CO" sz="3400" b="0" i="0" u="none" strike="noStrike" kern="0" cap="none" spc="0" normalizeH="0" baseline="0" noProof="0" dirty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hogar original</a:t>
            </a:r>
            <a:r>
              <a:rPr kumimoji="0" lang="es-CO" sz="3400" b="0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.</a:t>
            </a:r>
            <a:endParaRPr kumimoji="0" lang="es-ES" sz="3600" b="1" i="0" u="none" strike="noStrike" kern="0" cap="none" spc="0" normalizeH="0" baseline="0" noProof="0" dirty="0">
              <a:ln w="1905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Monotype Corsiva" panose="03010101010201010101" pitchFamily="66" charset="0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7107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6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CuadroTexto">
            <a:extLst>
              <a:ext uri="{FF2B5EF4-FFF2-40B4-BE49-F238E27FC236}">
                <a16:creationId xmlns:a16="http://schemas.microsoft.com/office/drawing/2014/main" id="{A2A203ED-217E-48A7-AA2A-6E7DE65946EA}"/>
              </a:ext>
            </a:extLst>
          </p:cNvPr>
          <p:cNvSpPr txBox="1"/>
          <p:nvPr/>
        </p:nvSpPr>
        <p:spPr>
          <a:xfrm>
            <a:off x="1121552" y="1173027"/>
            <a:ext cx="6818102" cy="646331"/>
          </a:xfrm>
          <a:prstGeom prst="rect">
            <a:avLst/>
          </a:prstGeom>
          <a:solidFill>
            <a:srgbClr val="FFFF99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Pero… ¿Cuál es nuestro hogar original?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A5128385-2211-40D4-91EE-3C1A1DCA4586}"/>
              </a:ext>
            </a:extLst>
          </p:cNvPr>
          <p:cNvSpPr txBox="1"/>
          <p:nvPr/>
        </p:nvSpPr>
        <p:spPr>
          <a:xfrm>
            <a:off x="1391310" y="3501008"/>
            <a:ext cx="6361379" cy="2308324"/>
          </a:xfrm>
          <a:prstGeom prst="rect">
            <a:avLst/>
          </a:prstGeom>
          <a:solidFill>
            <a:srgbClr val="FFFF69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“Mas nuestra ciudadanía está en los cielos, de donde también esperamos al Salvador, al Señor Jesucristo” </a:t>
            </a:r>
            <a:r>
              <a:rPr kumimoji="0" lang="es-CO" sz="36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Aharoni" panose="02010803020104030203" pitchFamily="2" charset="-79"/>
              </a:rPr>
              <a:t>Filipenses 3:20.</a:t>
            </a:r>
          </a:p>
        </p:txBody>
      </p:sp>
    </p:spTree>
    <p:extLst>
      <p:ext uri="{BB962C8B-B14F-4D97-AF65-F5344CB8AC3E}">
        <p14:creationId xmlns:p14="http://schemas.microsoft.com/office/powerpoint/2010/main" val="8191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CuadroTexto">
            <a:extLst>
              <a:ext uri="{FF2B5EF4-FFF2-40B4-BE49-F238E27FC236}">
                <a16:creationId xmlns:a16="http://schemas.microsoft.com/office/drawing/2014/main" id="{06101507-E6C1-4307-8C9F-DF763E27E14D}"/>
              </a:ext>
            </a:extLst>
          </p:cNvPr>
          <p:cNvSpPr txBox="1"/>
          <p:nvPr/>
        </p:nvSpPr>
        <p:spPr>
          <a:xfrm>
            <a:off x="1838663" y="998726"/>
            <a:ext cx="5466672" cy="2862322"/>
          </a:xfrm>
          <a:prstGeom prst="rect">
            <a:avLst/>
          </a:prstGeom>
          <a:solidFill>
            <a:srgbClr val="99FFCC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Las ciudades de refugio ilustran la protección de Cristo al que es acusado y perseguido injustamente, </a:t>
            </a:r>
            <a:r>
              <a:rPr kumimoji="0" lang="es-CO" sz="36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y el castigo a quien realmente es culpable.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5A33CD17-9B68-4451-8C3D-6377DC4BAD2F}"/>
              </a:ext>
            </a:extLst>
          </p:cNvPr>
          <p:cNvSpPr txBox="1"/>
          <p:nvPr/>
        </p:nvSpPr>
        <p:spPr>
          <a:xfrm>
            <a:off x="1838662" y="4460919"/>
            <a:ext cx="5466673" cy="1200329"/>
          </a:xfrm>
          <a:prstGeom prst="rect">
            <a:avLst/>
          </a:prstGeom>
          <a:solidFill>
            <a:srgbClr val="B9E97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De esta manera se aseguraba justicia en el antiguo Israel.</a:t>
            </a:r>
            <a:endParaRPr kumimoji="0" lang="es-CO" sz="3600" b="0" i="0" u="none" strike="noStrike" kern="0" cap="none" spc="0" normalizeH="0" baseline="0" noProof="0" dirty="0">
              <a:ln w="19050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/>
              <a:uLnTx/>
              <a:uFillTx/>
              <a:latin typeface="Monotype Corsiva" panose="03010101010201010101" pitchFamily="66" charset="0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668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/>
          <p:cNvSpPr txBox="1"/>
          <p:nvPr/>
        </p:nvSpPr>
        <p:spPr>
          <a:xfrm>
            <a:off x="629562" y="908720"/>
            <a:ext cx="7884876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s-CO" sz="3600" dirty="0">
                <a:ln w="19050">
                  <a:solidFill>
                    <a:srgbClr val="6600FF"/>
                  </a:solidFill>
                </a:ln>
                <a:solidFill>
                  <a:srgbClr val="6600FF"/>
                </a:solidFill>
                <a:latin typeface="Franklin Gothic Medium Cond" panose="020B0606030402020204" pitchFamily="34" charset="0"/>
              </a:rPr>
              <a:t>Sólo en la ciudad de refugio había protección. </a:t>
            </a:r>
            <a:r>
              <a:rPr lang="es-CO" sz="36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Franklin Gothic Medium Cond" panose="020B0606030402020204" pitchFamily="34" charset="0"/>
              </a:rPr>
              <a:t>Sólo en Cristo hay protección.</a:t>
            </a:r>
          </a:p>
          <a:p>
            <a:endParaRPr lang="es-CO" sz="160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Franklin Gothic Medium Cond" panose="020B06060304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s-CO" sz="3600" dirty="0">
                <a:ln w="19050">
                  <a:solidFill>
                    <a:srgbClr val="6600FF"/>
                  </a:solidFill>
                </a:ln>
                <a:solidFill>
                  <a:srgbClr val="6600FF"/>
                </a:solidFill>
                <a:latin typeface="Franklin Gothic Medium Cond" panose="020B0606030402020204" pitchFamily="34" charset="0"/>
              </a:rPr>
              <a:t>Las ciudades de refugio eran para el israelita y para el extranjero. </a:t>
            </a:r>
          </a:p>
          <a:p>
            <a:r>
              <a:rPr lang="es-CO" sz="3600" dirty="0">
                <a:ln w="19050">
                  <a:solidFill>
                    <a:srgbClr val="6600FF"/>
                  </a:solidFill>
                </a:ln>
                <a:solidFill>
                  <a:srgbClr val="6600FF"/>
                </a:solidFill>
                <a:latin typeface="Franklin Gothic Medium Cond" panose="020B0606030402020204" pitchFamily="34" charset="0"/>
              </a:rPr>
              <a:t>       </a:t>
            </a:r>
            <a:r>
              <a:rPr lang="es-CO" sz="36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Franklin Gothic Medium Cond" panose="020B0606030402020204" pitchFamily="34" charset="0"/>
              </a:rPr>
              <a:t>Dios no hace acepción de personas.</a:t>
            </a:r>
          </a:p>
          <a:p>
            <a:endParaRPr lang="es-CO" sz="160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Franklin Gothic Medium Cond" panose="020B06060304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s-CO" sz="3600" dirty="0">
                <a:ln w="19050">
                  <a:solidFill>
                    <a:srgbClr val="6600FF"/>
                  </a:solidFill>
                </a:ln>
                <a:solidFill>
                  <a:srgbClr val="6600FF"/>
                </a:solidFill>
                <a:latin typeface="Franklin Gothic Medium Cond" panose="020B0606030402020204" pitchFamily="34" charset="0"/>
              </a:rPr>
              <a:t>Las ciudades de refugio eran la única oportunidad que tenía el acusado; </a:t>
            </a:r>
            <a:r>
              <a:rPr lang="es-CO" sz="36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Franklin Gothic Medium Cond" panose="020B0606030402020204" pitchFamily="34" charset="0"/>
              </a:rPr>
              <a:t>Cristo es nuestra única esperanza. </a:t>
            </a:r>
            <a:r>
              <a:rPr lang="es-CO" sz="36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Franklin Gothic Medium Cond" panose="020B0606030402020204" pitchFamily="34" charset="0"/>
              </a:rPr>
              <a:t>NO HAY MÁS</a:t>
            </a:r>
            <a:r>
              <a:rPr lang="es-CO" sz="360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Franklin Gothic Medium Cond" panose="020B06060304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932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CuadroTexto">
            <a:extLst>
              <a:ext uri="{FF2B5EF4-FFF2-40B4-BE49-F238E27FC236}">
                <a16:creationId xmlns:a16="http://schemas.microsoft.com/office/drawing/2014/main" id="{DD15A868-05FF-43D2-A914-834B43607E46}"/>
              </a:ext>
            </a:extLst>
          </p:cNvPr>
          <p:cNvSpPr txBox="1"/>
          <p:nvPr/>
        </p:nvSpPr>
        <p:spPr>
          <a:xfrm>
            <a:off x="1106742" y="3933056"/>
            <a:ext cx="6930516" cy="230832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Las ciudades de refugio eran solamente para los inocentes; </a:t>
            </a:r>
            <a:r>
              <a:rPr kumimoji="0" lang="es-CO" sz="36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pero en Jesús aun los  culpables tienen esperanza.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En Jesús hay perdón y protección.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5B9F7A3C-9B94-42C0-BD9E-BED5E64C70B2}"/>
              </a:ext>
            </a:extLst>
          </p:cNvPr>
          <p:cNvSpPr txBox="1"/>
          <p:nvPr/>
        </p:nvSpPr>
        <p:spPr>
          <a:xfrm>
            <a:off x="1737970" y="908720"/>
            <a:ext cx="5750852" cy="230832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 w="3175">
                  <a:solidFill>
                    <a:prstClr val="black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¿Qué pasaba con aquellos que realmente eran culpables?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No había protección para ellos.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haroni" panose="02010803020104030203" pitchFamily="2" charset="-79"/>
              </a:rPr>
              <a:t>Los culpables debían morir.</a:t>
            </a:r>
            <a:endParaRPr kumimoji="0" lang="es-CO" sz="3600" b="0" i="0" u="none" strike="noStrike" kern="0" cap="none" spc="0" normalizeH="0" baseline="0" noProof="0" dirty="0">
              <a:ln w="317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Monotype Corsiva" panose="03010101010201010101" pitchFamily="66" charset="0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4543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9" y="420401"/>
            <a:ext cx="5688631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i="0" u="none" strike="noStrike" kern="1200" cap="none" spc="0" normalizeH="0" baseline="0" noProof="0" dirty="0">
                <a:ln w="317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Franklin Gothic Demi Cond" panose="020B0706030402020204" pitchFamily="34" charset="0"/>
                <a:cs typeface="Aharoni" panose="02010803020104030203" pitchFamily="2" charset="-79"/>
              </a:rPr>
              <a:t>En el sistema de sacrificios del AT se hacía expiación por los pecados involuntarios, es decir por yerro. </a:t>
            </a:r>
            <a:r>
              <a:rPr kumimoji="0" lang="es-ES" sz="3600" i="0" u="none" strike="noStrike" kern="1200" cap="none" spc="0" normalizeH="0" baseline="0" noProof="0" dirty="0">
                <a:ln w="317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Franklin Gothic Demi Cond" panose="020B0706030402020204" pitchFamily="34" charset="0"/>
                <a:cs typeface="Aharoni" panose="02010803020104030203" pitchFamily="2" charset="-79"/>
              </a:rPr>
              <a:t>Números 15:24-29. </a:t>
            </a:r>
            <a:r>
              <a:rPr kumimoji="0" lang="es-ES" sz="3200" i="0" u="none" strike="noStrike" kern="1200" cap="none" spc="0" normalizeH="0" baseline="0" noProof="0" dirty="0">
                <a:ln w="317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Franklin Gothic Demi Cond" panose="020B0706030402020204" pitchFamily="34" charset="0"/>
                <a:cs typeface="Aharoni" panose="02010803020104030203" pitchFamily="2" charset="-79"/>
              </a:rPr>
              <a:t>(Como en la ciudad de refugio).</a:t>
            </a:r>
            <a:endParaRPr kumimoji="0" lang="es-ES" sz="3600" i="0" u="none" strike="noStrike" kern="1200" cap="none" spc="0" normalizeH="0" baseline="0" noProof="0" dirty="0">
              <a:ln w="3175">
                <a:noFill/>
                <a:prstDash val="solid"/>
              </a:ln>
              <a:solidFill>
                <a:prstClr val="black"/>
              </a:solidFill>
              <a:effectLst/>
              <a:uLnTx/>
              <a:uFillTx/>
              <a:latin typeface="Franklin Gothic Demi Cond" panose="020B0706030402020204" pitchFamily="34" charset="0"/>
              <a:cs typeface="Aharoni" panose="02010803020104030203" pitchFamily="2" charset="-79"/>
            </a:endParaRPr>
          </a:p>
        </p:txBody>
      </p:sp>
      <p:sp>
        <p:nvSpPr>
          <p:cNvPr id="4" name="1 CuadroTexto"/>
          <p:cNvSpPr txBox="1"/>
          <p:nvPr/>
        </p:nvSpPr>
        <p:spPr>
          <a:xfrm>
            <a:off x="323529" y="3647285"/>
            <a:ext cx="5688631" cy="286232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s-ES" sz="3600" dirty="0">
                <a:ln w="3175">
                  <a:noFill/>
                  <a:prstDash val="solid"/>
                </a:ln>
                <a:solidFill>
                  <a:srgbClr val="0000CC"/>
                </a:solidFill>
                <a:latin typeface="Franklin Gothic Demi Cond" panose="020B0706030402020204" pitchFamily="34" charset="0"/>
                <a:cs typeface="Aharoni" panose="02010803020104030203" pitchFamily="2" charset="-79"/>
              </a:rPr>
              <a:t>Y a diferencia de las ciudades de refugio, se hacía expiación por los pecados deliberados, es decir sabiendo que se estaba pecando. </a:t>
            </a:r>
            <a:r>
              <a:rPr kumimoji="0" lang="es-ES" sz="3600" i="0" u="none" strike="noStrike" kern="1200" cap="none" spc="0" normalizeH="0" baseline="0" noProof="0" dirty="0">
                <a:ln w="3175">
                  <a:noFill/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anose="020B0706030402020204" pitchFamily="34" charset="0"/>
                <a:cs typeface="Aharoni" panose="02010803020104030203" pitchFamily="2" charset="-79"/>
              </a:rPr>
              <a:t>Levítico 6:2,3,6 y 7.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529943F-52E8-4855-B552-A9F794FCD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39419"/>
            <a:ext cx="27813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1615" y="472604"/>
            <a:ext cx="7640769" cy="2308324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ES" sz="3600" dirty="0">
                <a:ln w="3175">
                  <a:noFill/>
                  <a:prstDash val="solid"/>
                </a:ln>
                <a:solidFill>
                  <a:srgbClr val="0000FF"/>
                </a:solidFill>
                <a:latin typeface="Franklin Gothic Demi Cond" panose="020B0706030402020204" pitchFamily="34" charset="0"/>
                <a:cs typeface="Aharoni" panose="02010803020104030203" pitchFamily="2" charset="-79"/>
              </a:rPr>
              <a:t>Pero </a:t>
            </a:r>
            <a:r>
              <a:rPr lang="es-ES" sz="3600" dirty="0">
                <a:ln w="3175">
                  <a:noFill/>
                  <a:prstDash val="solid"/>
                </a:ln>
                <a:solidFill>
                  <a:srgbClr val="FF0000"/>
                </a:solidFill>
                <a:latin typeface="Franklin Gothic Demi Cond" panose="020B0706030402020204" pitchFamily="34" charset="0"/>
                <a:cs typeface="Aharoni" panose="02010803020104030203" pitchFamily="2" charset="-79"/>
              </a:rPr>
              <a:t>no</a:t>
            </a:r>
            <a:r>
              <a:rPr lang="es-ES" sz="3600" dirty="0">
                <a:ln w="3175">
                  <a:noFill/>
                  <a:prstDash val="solid"/>
                </a:ln>
                <a:solidFill>
                  <a:srgbClr val="0000FF"/>
                </a:solidFill>
                <a:latin typeface="Franklin Gothic Demi Cond" panose="020B0706030402020204" pitchFamily="34" charset="0"/>
                <a:cs typeface="Aharoni" panose="02010803020104030203" pitchFamily="2" charset="-79"/>
              </a:rPr>
              <a:t> había en</a:t>
            </a:r>
            <a:r>
              <a:rPr kumimoji="0" lang="es-ES" sz="3600" i="0" u="none" strike="noStrike" kern="1200" cap="none" spc="0" normalizeH="0" baseline="0" noProof="0" dirty="0">
                <a:ln w="3175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Franklin Gothic Demi Cond" panose="020B0706030402020204" pitchFamily="34" charset="0"/>
                <a:cs typeface="Aharoni" panose="02010803020104030203" pitchFamily="2" charset="-79"/>
              </a:rPr>
              <a:t> el sistema de sacrificios expiación para el pecado de mano alzada. </a:t>
            </a:r>
            <a:r>
              <a:rPr lang="es-CO" sz="3600" dirty="0">
                <a:ln w="3175">
                  <a:noFill/>
                  <a:prstDash val="solid"/>
                </a:ln>
                <a:solidFill>
                  <a:srgbClr val="FF0000"/>
                </a:solidFill>
                <a:latin typeface="Franklin Gothic Demi Cond" panose="020B0706030402020204" pitchFamily="34" charset="0"/>
                <a:cs typeface="Aharoni" panose="02010803020104030203" pitchFamily="2" charset="-79"/>
              </a:rPr>
              <a:t>No existía ningún sacrificio que se pudiera ofrecer por un pecado de rebelión. </a:t>
            </a:r>
            <a:endParaRPr kumimoji="0" lang="es-ES" sz="3600" i="0" u="none" strike="noStrike" kern="1200" cap="none" spc="0" normalizeH="0" baseline="0" noProof="0" dirty="0">
              <a:ln w="3175">
                <a:noFill/>
                <a:prstDash val="solid"/>
              </a:ln>
              <a:solidFill>
                <a:prstClr val="black"/>
              </a:solidFill>
              <a:effectLst/>
              <a:uLnTx/>
              <a:uFillTx/>
              <a:latin typeface="Franklin Gothic Demi Cond" panose="020B0706030402020204" pitchFamily="34" charset="0"/>
              <a:cs typeface="Aharoni" panose="02010803020104030203" pitchFamily="2" charset="-79"/>
            </a:endParaRPr>
          </a:p>
        </p:txBody>
      </p:sp>
      <p:sp>
        <p:nvSpPr>
          <p:cNvPr id="5" name="1 CuadroTexto"/>
          <p:cNvSpPr txBox="1"/>
          <p:nvPr/>
        </p:nvSpPr>
        <p:spPr>
          <a:xfrm>
            <a:off x="305272" y="3068960"/>
            <a:ext cx="8533456" cy="35394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CO" sz="3200" dirty="0">
                <a:ln w="3175">
                  <a:noFill/>
                  <a:prstDash val="solid"/>
                </a:ln>
                <a:solidFill>
                  <a:prstClr val="black"/>
                </a:solidFill>
                <a:latin typeface="Franklin Gothic Demi Cond" panose="020B0706030402020204" pitchFamily="34" charset="0"/>
                <a:cs typeface="Aharoni" panose="02010803020104030203" pitchFamily="2" charset="-79"/>
              </a:rPr>
              <a:t>“Mas la persona que hiciere algo con soberbia, así el natural como el extranjero, ultraja a Jehová; esa persona será cortada de en medio de su pueblo.</a:t>
            </a:r>
          </a:p>
          <a:p>
            <a:pPr lvl="0" algn="ctr"/>
            <a:r>
              <a:rPr lang="es-CO" sz="3200" dirty="0">
                <a:ln w="3175">
                  <a:noFill/>
                  <a:prstDash val="solid"/>
                </a:ln>
                <a:solidFill>
                  <a:prstClr val="black"/>
                </a:solidFill>
                <a:latin typeface="Franklin Gothic Demi Cond" panose="020B0706030402020204" pitchFamily="34" charset="0"/>
                <a:cs typeface="Aharoni" panose="02010803020104030203" pitchFamily="2" charset="-79"/>
              </a:rPr>
              <a:t>Por cuanto tuvo en poco la palabra de Jehová, y menospreció su mandamiento, enteramente será cortada esa persona; su iniquidad caerá sobre ella”. </a:t>
            </a:r>
            <a:r>
              <a:rPr lang="es-CO" sz="3200" dirty="0">
                <a:ln w="3175">
                  <a:noFill/>
                  <a:prstDash val="solid"/>
                </a:ln>
                <a:solidFill>
                  <a:srgbClr val="C00000"/>
                </a:solidFill>
                <a:latin typeface="Franklin Gothic Demi Cond" panose="020B0706030402020204" pitchFamily="34" charset="0"/>
                <a:cs typeface="Aharoni" panose="02010803020104030203" pitchFamily="2" charset="-79"/>
              </a:rPr>
              <a:t>Números 15:30-31</a:t>
            </a:r>
            <a:r>
              <a:rPr kumimoji="0" lang="es-ES" sz="3200" i="0" u="none" strike="noStrike" kern="1200" cap="none" spc="0" normalizeH="0" baseline="0" noProof="0" dirty="0">
                <a:ln w="3175">
                  <a:noFill/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Franklin Gothic Demi Cond" panose="020B0706030402020204" pitchFamily="34" charset="0"/>
                <a:cs typeface="Aharoni" panose="02010803020104030203" pitchFamily="2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532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>
            <a:extLst>
              <a:ext uri="{FF2B5EF4-FFF2-40B4-BE49-F238E27FC236}">
                <a16:creationId xmlns:a16="http://schemas.microsoft.com/office/drawing/2014/main" id="{BADB9FCF-98B4-48A8-814B-F7C648B902D9}"/>
              </a:ext>
            </a:extLst>
          </p:cNvPr>
          <p:cNvSpPr txBox="1"/>
          <p:nvPr/>
        </p:nvSpPr>
        <p:spPr>
          <a:xfrm>
            <a:off x="1313637" y="954594"/>
            <a:ext cx="6516726" cy="1754326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 w="19050">
                  <a:noFill/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Aharoni" panose="02010803020104030203" pitchFamily="2" charset="-79"/>
              </a:rPr>
              <a:t>Pero en Cristo hasta los pecados de rebelión tienen perdón si hay un arrepentimiento sincero.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9C00095-A6DE-4272-83F8-B661119E883F}"/>
              </a:ext>
            </a:extLst>
          </p:cNvPr>
          <p:cNvSpPr/>
          <p:nvPr/>
        </p:nvSpPr>
        <p:spPr>
          <a:xfrm>
            <a:off x="1522540" y="3616857"/>
            <a:ext cx="6098920" cy="280076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472C4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 w="317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Aharoni" panose="02010803020104030203" pitchFamily="2" charset="-79"/>
              </a:rPr>
              <a:t>Ejemplos: </a:t>
            </a:r>
            <a:r>
              <a:rPr kumimoji="0" lang="es-CO" sz="3600" b="0" i="0" u="none" strike="noStrike" kern="0" cap="none" spc="0" normalizeH="0" baseline="0" noProof="0" dirty="0">
                <a:ln w="317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Aharoni" panose="02010803020104030203" pitchFamily="2" charset="-79"/>
              </a:rPr>
              <a:t>Perdonó al impío rey </a:t>
            </a:r>
            <a:r>
              <a:rPr kumimoji="0" lang="es-CO" sz="3600" b="0" i="0" u="none" strike="noStrike" kern="0" cap="none" spc="0" normalizeH="0" baseline="0" noProof="0" dirty="0" err="1">
                <a:ln w="3175">
                  <a:noFill/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Aharoni" panose="02010803020104030203" pitchFamily="2" charset="-79"/>
              </a:rPr>
              <a:t>Acab</a:t>
            </a:r>
            <a:r>
              <a:rPr kumimoji="0" lang="es-CO" sz="3600" b="0" i="0" u="none" strike="noStrike" kern="0" cap="none" spc="0" normalizeH="0" baseline="0" noProof="0" dirty="0">
                <a:ln w="3175">
                  <a:noFill/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es-CO" sz="3600" b="0" i="0" u="none" strike="noStrike" kern="0" cap="none" spc="0" normalizeH="0" baseline="0" noProof="0" dirty="0">
                <a:ln w="317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Aharoni" panose="02010803020104030203" pitchFamily="2" charset="-79"/>
              </a:rPr>
              <a:t>1Reyes 21:27-29.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0" i="0" u="none" strike="noStrike" kern="0" cap="none" spc="0" normalizeH="0" baseline="0" noProof="0" dirty="0">
                <a:ln w="3175">
                  <a:noFill/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es-CO" sz="3600" b="0" i="0" u="none" strike="noStrike" kern="0" cap="none" spc="0" normalizeH="0" baseline="0" noProof="0" dirty="0">
                <a:ln w="317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Aharoni" panose="02010803020104030203" pitchFamily="2" charset="-79"/>
              </a:rPr>
              <a:t>También al perverso rey </a:t>
            </a:r>
            <a:r>
              <a:rPr kumimoji="0" lang="es-CO" sz="3600" b="0" i="0" u="none" strike="noStrike" kern="0" cap="none" spc="0" normalizeH="0" baseline="0" noProof="0" dirty="0">
                <a:ln w="3175">
                  <a:noFill/>
                  <a:prstDash val="solid"/>
                </a:ln>
                <a:solidFill>
                  <a:srgbClr val="1D1DFF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Aharoni" panose="02010803020104030203" pitchFamily="2" charset="-79"/>
              </a:rPr>
              <a:t>Manasés </a:t>
            </a:r>
            <a:r>
              <a:rPr kumimoji="0" lang="es-CO" sz="3600" b="0" i="0" u="none" strike="noStrike" kern="0" cap="none" spc="0" normalizeH="0" baseline="0" noProof="0" dirty="0">
                <a:ln w="317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Aharoni" panose="02010803020104030203" pitchFamily="2" charset="-79"/>
              </a:rPr>
              <a:t>2Crónicas 33:12-13. </a:t>
            </a:r>
            <a:r>
              <a:rPr kumimoji="0" lang="es-CO" sz="3200" b="0" i="0" u="none" strike="noStrike" kern="0" cap="none" spc="0" normalizeH="0" baseline="0" noProof="0" dirty="0">
                <a:ln w="317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Aharoni" panose="02010803020104030203" pitchFamily="2" charset="-79"/>
              </a:rPr>
              <a:t>(Estos reyes cometieron pecado de mano alzada).</a:t>
            </a:r>
            <a:endParaRPr kumimoji="0" lang="es-ES" sz="3600" b="0" i="0" u="none" strike="noStrike" kern="0" cap="none" spc="0" normalizeH="0" baseline="0" noProof="0" dirty="0">
              <a:ln w="3175">
                <a:noFill/>
                <a:prstDash val="solid"/>
              </a:ln>
              <a:solidFill>
                <a:prstClr val="black"/>
              </a:solidFill>
              <a:effectLst/>
              <a:uLnTx/>
              <a:uFillTx/>
              <a:latin typeface="Franklin Gothic Demi Cond" panose="020B0706030402020204" pitchFamily="34" charset="0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0522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65367" y="450538"/>
            <a:ext cx="7013261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i="0" u="none" strike="noStrike" kern="1200" cap="none" spc="0" normalizeH="0" baseline="0" noProof="0" dirty="0">
                <a:solidFill>
                  <a:srgbClr val="FF0000"/>
                </a:solidFill>
                <a:effectLst/>
                <a:uLnTx/>
                <a:uFillTx/>
                <a:latin typeface="Franklin Gothic Demi Cond" panose="020B0706030402020204" pitchFamily="34" charset="0"/>
              </a:rPr>
              <a:t>Cristo es el refugio, la expiación,</a:t>
            </a:r>
            <a:r>
              <a:rPr kumimoji="0" lang="es-ES" sz="3600" i="0" u="none" strike="noStrike" kern="1200" cap="none" spc="0" normalizeH="0" noProof="0" dirty="0">
                <a:solidFill>
                  <a:srgbClr val="FF0000"/>
                </a:solidFill>
                <a:effectLst/>
                <a:uLnTx/>
                <a:uFillTx/>
                <a:latin typeface="Franklin Gothic Demi Cond" panose="020B0706030402020204" pitchFamily="34" charset="0"/>
              </a:rPr>
              <a:t> la única esperanza para el pecador arrepentido.</a:t>
            </a:r>
            <a:endParaRPr kumimoji="0" lang="es-ES" sz="3600" i="0" u="none" strike="noStrike" kern="1200" cap="none" spc="0" normalizeH="0" baseline="0" noProof="0" dirty="0">
              <a:solidFill>
                <a:srgbClr val="FF0000"/>
              </a:solidFill>
              <a:effectLst/>
              <a:uLnTx/>
              <a:uFillTx/>
              <a:latin typeface="Franklin Gothic Demi Cond" panose="020B07060304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FC5CF7-C9F6-4EB0-84DB-49578353F840}"/>
              </a:ext>
            </a:extLst>
          </p:cNvPr>
          <p:cNvSpPr/>
          <p:nvPr/>
        </p:nvSpPr>
        <p:spPr>
          <a:xfrm>
            <a:off x="1065367" y="3140968"/>
            <a:ext cx="7013262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600" dirty="0">
                <a:solidFill>
                  <a:srgbClr val="0000FF"/>
                </a:solidFill>
                <a:latin typeface="Franklin Gothic Demi Cond" panose="020B0706030402020204" pitchFamily="34" charset="0"/>
              </a:rPr>
              <a:t>“Venid luego, dice Jehová, y estemos a cuenta: si vuestros pecados fueren como la grana, como la nieve serán emblanquecidos; si fueren rojos como el carmesí, vendrán a ser como blanca lana”. </a:t>
            </a:r>
            <a:r>
              <a:rPr lang="es-CO" sz="3600" dirty="0">
                <a:solidFill>
                  <a:srgbClr val="FF0000"/>
                </a:solidFill>
                <a:latin typeface="Franklin Gothic Demi Cond" panose="020B0706030402020204" pitchFamily="34" charset="0"/>
              </a:rPr>
              <a:t>Isaías 1:18. </a:t>
            </a:r>
            <a:endParaRPr kumimoji="0" lang="es-ES" sz="3600" i="0" u="none" strike="noStrike" kern="1200" cap="none" spc="0" normalizeH="0" baseline="0" noProof="0" dirty="0">
              <a:solidFill>
                <a:srgbClr val="FF0000"/>
              </a:solidFill>
              <a:effectLst/>
              <a:uLnTx/>
              <a:uFillTx/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65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1D01BE6-BDD8-4231-8E26-D6CD868FAA10}"/>
              </a:ext>
            </a:extLst>
          </p:cNvPr>
          <p:cNvSpPr/>
          <p:nvPr/>
        </p:nvSpPr>
        <p:spPr>
          <a:xfrm>
            <a:off x="1918583" y="548680"/>
            <a:ext cx="5306826" cy="120032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472C4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+mn-cs"/>
              </a:rPr>
              <a:t>No hay pecado tan grande que Dios no pueda perdonar.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F3A5B30-C1EE-499F-A96C-8384B45DC89C}"/>
              </a:ext>
            </a:extLst>
          </p:cNvPr>
          <p:cNvSpPr/>
          <p:nvPr/>
        </p:nvSpPr>
        <p:spPr>
          <a:xfrm>
            <a:off x="440663" y="2708920"/>
            <a:ext cx="8262665" cy="375487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472C4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400" b="1" i="1" u="none" strike="noStrike" kern="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Ezra SIL SR" panose="02000400000000000000" pitchFamily="2" charset="-79"/>
                <a:ea typeface="+mn-ea"/>
                <a:cs typeface="Ezra SIL SR" panose="02000400000000000000" pitchFamily="2" charset="-79"/>
              </a:rPr>
              <a:t>“Nadie es tan bajo, tan corrupto y vil que no pueda encontrar en Jesús, quien murió por él, fortaleza, pureza y justicia, si consiente en apartarse de sus pecados, cesar en su proceder inicuo, y volverse con un corazón sincero al Dios vivo”. </a:t>
            </a:r>
            <a:r>
              <a:rPr kumimoji="0" lang="es-CO" sz="3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</a:rPr>
              <a:t>TI,2:453. </a:t>
            </a:r>
            <a:endParaRPr kumimoji="0" lang="es-ES" sz="3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801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E2JASqBaS2e6hdljli6Q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Hb9YEY9CZPXHklkQbFMHK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1RBrFN2xFSOPlyqTLC0g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8AT0Zv6q3u4o9indjmzs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Su0LpiT9GtfCI1xENxqf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LWo8wyjEGAf3Ho0d5OxUO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8xAlFEy21UgzJ3nhMlP1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mEj9EArCIUuaNQxaSF6Ey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N8FWQO1b5NMtaV1wZYAp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4yfwJBsaU961QbtHJDAwP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nkGC8mF8389r36Hk4pJVT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m95Q2heXOGxnaVP7t6uL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So7m0oyaMTNJYwwijoU6k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UGVLuXWDq7yohGIGhPoE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zqXjAbM5RYDpurqeUBe9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bzfQzD74IFzh6vObmLQl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KScgf2VNpJaTfn4KB9YN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PclVpIetj8qAPnDio48V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7cfr7B9HmskM2ZVjCcyW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tExG7jLUEkHY58GYBDkC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g3kEm4sVmjq5JAUquPWsO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44TNCEAVCOgvoumsWGrIY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y0o64b8uFj9hYgKzsOkr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Pdcp41Sg051FvTowApM8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m7v5IndDnwHWbbTE77Bpj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fjKRaVeVFytSQ4UYjv2nH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YzIdCViEwIDiRclQdips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sikPJ8N6nWmLkb9WiiC0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fydHCshJYfEP7pTNc9Rqk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W6RaHgZ6PP6G3MB1wkODY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6v3J3v6s9BryB7QsL1KRp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Iqm6baDwBGJPZl6Ycu0n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fuaub3zNT6IiNDnXjWPD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PM7umMOfQ27dbRWHYzWOM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7GytBfb4x3uuFnnGHMYD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bzrv0CXfGcYcFrWSby4Mu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JGbykiSaP8lrvZ15ey7hn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wsIVKOAqzub7QLksiFnwm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ReVXR6kwFcGqaIPox3zpz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go8gKLgrUQVHBuZNWu63O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qqABCT7kWXfZYxOBlyfdi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ut6loJ65iw2hYIF99mjzU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rCvsYl8yNBGAV6uhvneR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WGz6WcoSTIVx2uPWLLWKJ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BoNyERQVl2iIGPSSoW9UH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En40rzCsUU0v5binxx2Xm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ekO03Sm0BOJDKptEqhjS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IbJHA0oBSKBK9KbqwK6Ui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LsrTTT6KEtMPBDhlilCZ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1ZgJsZKyMd6wpggG6vv7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Yj8y9asLiifLrrCaq606H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J5d05Be6uOUT1WATQA61U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gDPO3W5o7ZqoA3k84QwbN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RxqGAwgp0GEVOAbhxi16H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tCmwyHvfuJ0PMhnnly7HZ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KEeKXNjeaHKW3Nj3XzUKb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VYNTT9WtYZVJSHiOKHVgz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5PeA4hAyMeyOJfW3U9hGJ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1kVBL9OcPUmCTYFj4FSpc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3Y2RHNLZSylOTEtwqJAp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s6mYnB4BOjxjaRCJi7p3V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4yaMEB9rGCivARFSjcGn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NuIMQM8CbmIY2ONBWtsmD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V06GQRzeANwUUdGLwWbH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V06GQRzeANwUUdGLwWbH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V06GQRzeANwUUdGLwWbH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V06GQRzeANwUUdGLwWbH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hlO2Y9JUCIgyDd6GVd21D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V06GQRzeANwUUdGLwWbH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V06GQRzeANwUUdGLwWbH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hlO2Y9JUCIgyDd6GVd21D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V06GQRzeANwUUdGLwWbH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bRmoRcg6fflnRN9ESz5PZ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V06GQRzeANwUUdGLwWbH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bRmoRcg6fflnRN9ESz5PZ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hlO2Y9JUCIgyDd6GVd21D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V06GQRzeANwUUdGLwWbH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bRmoRcg6fflnRN9ESz5PZ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Estela de condensación</Template>
  <TotalTime>10864</TotalTime>
  <Words>1270</Words>
  <Application>Microsoft Office PowerPoint</Application>
  <PresentationFormat>Presentación en pantalla (4:3)</PresentationFormat>
  <Paragraphs>73</Paragraphs>
  <Slides>23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23</vt:i4>
      </vt:variant>
    </vt:vector>
  </HeadingPairs>
  <TitlesOfParts>
    <vt:vector size="35" baseType="lpstr">
      <vt:lpstr>Arial</vt:lpstr>
      <vt:lpstr>Arial Narrow</vt:lpstr>
      <vt:lpstr>Calibri</vt:lpstr>
      <vt:lpstr>Calibri Light</vt:lpstr>
      <vt:lpstr>Comic Sans MS</vt:lpstr>
      <vt:lpstr>Ezra SIL SR</vt:lpstr>
      <vt:lpstr>Franklin Gothic Demi Cond</vt:lpstr>
      <vt:lpstr>Franklin Gothic Medium Cond</vt:lpstr>
      <vt:lpstr>Monotype Corsiva</vt:lpstr>
      <vt:lpstr>Wingdings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EZEQUIEL 9: SELLAMIENTO Y DESTRUCCIÓN.</dc:title>
  <dc:creator>Luffi</dc:creator>
  <cp:lastModifiedBy>Ernesto</cp:lastModifiedBy>
  <cp:revision>999</cp:revision>
  <dcterms:created xsi:type="dcterms:W3CDTF">2013-02-19T02:38:15Z</dcterms:created>
  <dcterms:modified xsi:type="dcterms:W3CDTF">2020-01-31T15:12:05Z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DocumentId">
    <vt:lpwstr>12Or_hmKZLwW8EZ0mvNtdhTZUoWyDCEcWDSBFKxLZuGY</vt:lpwstr>
  </property>
  <property fmtid="{D5CDD505-2E9C-101B-9397-08002B2CF9AE}" pid="3" name="Google.Documents.RevisionId">
    <vt:lpwstr>03105804441747355893</vt:lpwstr>
  </property>
  <property fmtid="{D5CDD505-2E9C-101B-9397-08002B2CF9AE}" pid="4" name="Google.Documents.PluginVersion">
    <vt:lpwstr>2.0.2662.553</vt:lpwstr>
  </property>
  <property fmtid="{D5CDD505-2E9C-101B-9397-08002B2CF9AE}" pid="5" name="Google.Documents.MergeIncapabilityFlags">
    <vt:i4>0</vt:i4>
  </property>
  <property fmtid="{D5CDD505-2E9C-101B-9397-08002B2CF9AE}" pid="6" name="Google.Documents.Tracking">
    <vt:lpwstr>true</vt:lpwstr>
  </property>
</Properties>
</file>