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6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  <p:sldMasterId id="2147483708" r:id="rId3"/>
    <p:sldMasterId id="2147483720" r:id="rId4"/>
  </p:sldMasterIdLst>
  <p:sldIdLst>
    <p:sldId id="280" r:id="rId5"/>
    <p:sldId id="322" r:id="rId6"/>
    <p:sldId id="324" r:id="rId7"/>
    <p:sldId id="325" r:id="rId8"/>
    <p:sldId id="309" r:id="rId9"/>
    <p:sldId id="286" r:id="rId10"/>
    <p:sldId id="320" r:id="rId11"/>
    <p:sldId id="318" r:id="rId12"/>
    <p:sldId id="287" r:id="rId13"/>
    <p:sldId id="310" r:id="rId14"/>
    <p:sldId id="326" r:id="rId15"/>
    <p:sldId id="319" r:id="rId16"/>
    <p:sldId id="313" r:id="rId17"/>
    <p:sldId id="316" r:id="rId18"/>
    <p:sldId id="317" r:id="rId19"/>
    <p:sldId id="321" r:id="rId20"/>
    <p:sldId id="327" r:id="rId21"/>
    <p:sldId id="312" r:id="rId22"/>
    <p:sldId id="308" r:id="rId23"/>
  </p:sldIdLst>
  <p:sldSz cx="12192000" cy="6858000"/>
  <p:notesSz cx="6858000" cy="9144000"/>
  <p:embeddedFontLs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Arial Black" panose="020B0A04020102020204" pitchFamily="34" charset="0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780D"/>
    <a:srgbClr val="0000FF"/>
    <a:srgbClr val="3405AB"/>
    <a:srgbClr val="02520A"/>
    <a:srgbClr val="2B0AA6"/>
    <a:srgbClr val="008E40"/>
    <a:srgbClr val="079D0E"/>
    <a:srgbClr val="006600"/>
    <a:srgbClr val="FFFFFF"/>
    <a:srgbClr val="512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38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11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9985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50922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1857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49842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5751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0152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3101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8955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83786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50131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7175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3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70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42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83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2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35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24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44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29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55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83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1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51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7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48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28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6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32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37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32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5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1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98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10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24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22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76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62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0D26"/>
          </a:fgClr>
          <a:bgClr>
            <a:srgbClr val="0000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6DC9D-3103-4466-84F5-A05AA55ECE1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FBBB6-ED6E-405D-BEDC-3DDBA655429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6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B879B68F-2A8E-48FA-B9A5-F7D730627AB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ADA73B4E-7BDD-4A9F-BA14-2A72536E5D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57AAAF7F-C717-4728-ABA4-A38B9BE0EDA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EDBC37C5-2D02-4CCA-9445-0A9869AB5B7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522FE809-5202-4D8D-BDC4-A71BAF863A1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13/06/2023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4EBDBE75-EF7B-4448-8DA5-0E06885A2CD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66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157537" y="571327"/>
            <a:ext cx="587692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4400" b="1" kern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>
                    <a:srgbClr val="FFFF00"/>
                  </a:glo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VOZ DE DIOS</a:t>
            </a:r>
            <a:endParaRPr lang="es-CO" sz="4400" b="1" kern="0" dirty="0">
              <a:ln w="22225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>
                  <a:srgbClr val="FFFF00"/>
                </a:glo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537" y="1639788"/>
            <a:ext cx="587692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1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551384" y="1412776"/>
            <a:ext cx="4803238" cy="132343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1" u="none" strike="noStrike" kern="0" cap="none" spc="0" normalizeH="0" baseline="0" noProof="0" dirty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el Espíritu Santo que nos habla.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51384" y="3573016"/>
            <a:ext cx="5328592" cy="206210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1" u="none" strike="noStrike" kern="0" cap="none" spc="0" normalizeH="0" baseline="0" noProof="0" dirty="0" smtClean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el Consolador que Jesús prometió</a:t>
            </a:r>
            <a:r>
              <a:rPr kumimoji="0" lang="es-CO" sz="3200" b="1" i="1" u="none" strike="noStrike" kern="0" cap="none" spc="0" normalizeH="0" baseline="0" noProof="0" dirty="0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(Juan 16:7)</a:t>
            </a:r>
            <a:r>
              <a:rPr kumimoji="0" lang="es-CO" sz="3200" b="1" i="1" u="none" strike="noStrike" kern="0" cap="none" spc="0" normalizeH="0" baseline="0" noProof="0" dirty="0" smtClean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1" u="none" strike="noStrike" kern="0" cap="none" spc="0" normalizeH="0" baseline="0" noProof="0" dirty="0" smtClean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lluvia temprana el día del Pentecostés. </a:t>
            </a:r>
            <a:r>
              <a:rPr kumimoji="0" lang="es-CO" sz="3200" b="1" i="1" u="none" strike="noStrike" kern="0" cap="none" spc="0" normalizeH="0" baseline="0" noProof="0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(Hechos 2:4).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923" y="940610"/>
            <a:ext cx="5170661" cy="38565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3346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2353399" y="2629361"/>
            <a:ext cx="7485203" cy="10156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1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Una manifestación del Espíritu Santo aún más abundante que en el Pentecostés.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093081" y="911622"/>
            <a:ext cx="8005838" cy="107721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1" u="none" strike="noStrike" kern="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gran promesa de Dios es que </a:t>
            </a:r>
            <a:r>
              <a:rPr kumimoji="0" lang="es-CO" sz="3200" b="1" i="1" u="none" strike="noStrike" kern="0" cap="none" spc="0" normalizeH="0" baseline="0" noProof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él </a:t>
            </a:r>
            <a:r>
              <a:rPr kumimoji="0" lang="es-CO" sz="3200" b="1" i="1" u="none" strike="noStrike" kern="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enviará la lluvia tardía en el fin del tiempo.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451314" y="4226312"/>
            <a:ext cx="7289373" cy="193899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1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Pedid a Jehová lluvia en la estación tardía. Jehová hará relámpagos, y os dará lluvia abundante, y hierba verde en el campo a cada uno. </a:t>
            </a:r>
            <a:r>
              <a:rPr kumimoji="0" lang="es-ES" sz="3000" b="1" i="1" u="none" strike="noStrike" kern="0" cap="none" spc="0" normalizeH="0" noProof="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ES" sz="3000" b="1" i="1" u="none" strike="noStrike" kern="0" cap="none" spc="0" normalizeH="0" baseline="0" noProof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Zacarías </a:t>
            </a:r>
            <a:r>
              <a:rPr kumimoji="0" lang="es-ES" sz="3000" b="1" i="1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10:1.</a:t>
            </a:r>
          </a:p>
        </p:txBody>
      </p:sp>
    </p:spTree>
    <p:extLst>
      <p:ext uri="{BB962C8B-B14F-4D97-AF65-F5344CB8AC3E}">
        <p14:creationId xmlns:p14="http://schemas.microsoft.com/office/powerpoint/2010/main" val="412331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279576" y="397113"/>
            <a:ext cx="7866694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000" b="1" i="1" dirty="0" smtClean="0">
                <a:ln w="3175">
                  <a:solidFill>
                    <a:srgbClr val="02520A"/>
                  </a:solidFill>
                </a:ln>
                <a:solidFill>
                  <a:srgbClr val="079D0E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Pero no tenemos que esperar el fin. </a:t>
            </a:r>
          </a:p>
          <a:p>
            <a:pPr algn="ctr"/>
            <a:r>
              <a:rPr lang="es-CO" sz="3000" b="1" i="1" dirty="0" smtClean="0">
                <a:ln w="3175">
                  <a:solidFill>
                    <a:srgbClr val="02520A"/>
                  </a:solidFill>
                </a:ln>
                <a:solidFill>
                  <a:srgbClr val="079D0E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 promesa es también para la actualidad.</a:t>
            </a:r>
            <a:endParaRPr lang="es-CO" sz="3000" b="1" i="1" dirty="0">
              <a:ln w="3175">
                <a:solidFill>
                  <a:srgbClr val="02520A"/>
                </a:solidFill>
              </a:ln>
              <a:solidFill>
                <a:srgbClr val="079D0E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658597" y="1628800"/>
            <a:ext cx="8874806" cy="24006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000" b="1" i="1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 advertencia: </a:t>
            </a:r>
            <a:r>
              <a:rPr lang="es-CO" sz="3000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3000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 que muchos descuidaban la preparación tan necesaria, esperando que el tiempo del “refrigerio” y la “lluvia tardía” los preparase para sostenerse en el día del Señor y vivir en su </a:t>
            </a:r>
            <a:r>
              <a:rPr lang="es-ES" sz="3000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presencia</a:t>
            </a:r>
            <a:r>
              <a:rPr lang="es-CO" sz="3000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s-CO" sz="3000" i="1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CO" sz="3000" b="1" i="1" dirty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3000" b="1" i="1" dirty="0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Nuestra Elevada Vocación, 348 (diciembre 5).</a:t>
            </a:r>
            <a:endParaRPr lang="es-CO" sz="3000" b="1" i="1" dirty="0">
              <a:ln w="3175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306669" y="4293096"/>
            <a:ext cx="7578662" cy="24006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3000" b="1" i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s-ES" sz="3000" b="1" i="1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obedientes, es decir, los que </a:t>
            </a:r>
            <a:r>
              <a:rPr lang="es-ES" sz="3000" b="1" i="1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descuidan </a:t>
            </a:r>
            <a:r>
              <a:rPr lang="es-ES" sz="3000" b="1" i="1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preparación.</a:t>
            </a:r>
          </a:p>
          <a:p>
            <a:pPr algn="ctr"/>
            <a:r>
              <a:rPr lang="es-ES" sz="3000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3000" i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nosotros somos testigos de estas cosas; y también el Espíritu Santo, el cual Dios ha dado a los que le obedecen.</a:t>
            </a:r>
            <a:r>
              <a:rPr lang="es-ES" sz="3000" i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i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Hechos 5:32.</a:t>
            </a:r>
          </a:p>
        </p:txBody>
      </p:sp>
    </p:spTree>
    <p:extLst>
      <p:ext uri="{BB962C8B-B14F-4D97-AF65-F5344CB8AC3E}">
        <p14:creationId xmlns:p14="http://schemas.microsoft.com/office/powerpoint/2010/main" val="124016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11E00"/>
          </a:fgClr>
          <a:bgClr>
            <a:srgbClr val="9FFFF6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911424" y="2954560"/>
            <a:ext cx="3792328" cy="240065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3000" b="1" i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cuando </a:t>
            </a: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Él </a:t>
            </a:r>
            <a:r>
              <a:rPr lang="es-ES" sz="3000" b="1" i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venga, convencerá al mundo de pecado, de justicia y de </a:t>
            </a: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juicio. </a:t>
            </a:r>
          </a:p>
          <a:p>
            <a:pPr lvl="0" algn="ctr">
              <a:defRPr/>
            </a:pP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Juan </a:t>
            </a:r>
            <a:r>
              <a:rPr lang="es-ES" sz="30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16:8. </a:t>
            </a:r>
            <a:endParaRPr lang="es-CO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060105" y="982469"/>
            <a:ext cx="807179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i="1" dirty="0" smtClean="0">
                <a:ln w="19050">
                  <a:solidFill>
                    <a:srgbClr val="00B050"/>
                  </a:solidFill>
                </a:ln>
                <a:solidFill>
                  <a:srgbClr val="008E4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¿Pero cómo trabaja el Espíritu Santo?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973782" y="2492896"/>
            <a:ext cx="6234786" cy="378565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“…el </a:t>
            </a:r>
            <a:r>
              <a:rPr lang="es-ES" sz="3000" b="1" i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Espíritu hace que los hombres reconozcan sus pecados, les señala la salvación y la justicia que hay en Jesús, y los amonesta de las consecuencias de continuar en sus pecados y de descuidar la salvación que se les ofrece gratuitamente” </a:t>
            </a: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CBA de Juan 16:8. </a:t>
            </a:r>
            <a:endParaRPr lang="es-ES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09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67408" y="764705"/>
            <a:ext cx="4824536" cy="193899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Esto es lo primero que el Espíritu Santo hace en tu vida. </a:t>
            </a:r>
            <a:r>
              <a:rPr lang="es-ES_tradnl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Esto es como poner el fundamento de una casa.</a:t>
            </a:r>
            <a:endParaRPr lang="es-CO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51385" y="3140968"/>
            <a:ext cx="11089231" cy="33547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2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El Espíritu </a:t>
            </a:r>
            <a:r>
              <a:rPr lang="es-ES" sz="32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S</a:t>
            </a:r>
            <a:r>
              <a:rPr lang="es-ES" sz="32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anto nos habla a través de la conciencia.</a:t>
            </a:r>
          </a:p>
          <a:p>
            <a:pPr lvl="0" algn="ctr">
              <a:defRPr/>
            </a:pP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</a:rPr>
              <a:t>“A </a:t>
            </a:r>
            <a:r>
              <a:rPr lang="es-ES" sz="3000" b="1" i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</a:rPr>
              <a:t>medida que vuestra conciencia ha sido vivificada por el Espíritu Santo, habéis visto algo de la perversidad del pecado, de su poder, su culpa, su miseria; y lo miráis con aborrecimiento. Sentís que el pecado os separó de Dios y que estáis bajo la servidumbre del poder del mal. </a:t>
            </a: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</a:rPr>
              <a:t>... </a:t>
            </a:r>
            <a:r>
              <a:rPr lang="es-ES" sz="3000" b="1" i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</a:rPr>
              <a:t>Ansiáis ser perdonados, limpiados y </a:t>
            </a: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</a:rPr>
              <a:t>libertados”.  </a:t>
            </a: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El Camino a Cristo, </a:t>
            </a:r>
            <a:r>
              <a:rPr lang="es-ES" sz="30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49.</a:t>
            </a:r>
            <a:endParaRPr lang="es-CO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488741" y="935556"/>
            <a:ext cx="3935851" cy="14773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 convence de </a:t>
            </a:r>
            <a:r>
              <a:rPr lang="es-ES" sz="3000" b="1" i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pecado, de justicia y de </a:t>
            </a:r>
            <a:r>
              <a:rPr lang="es-ES" sz="3000" b="1" i="1" kern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juicio. </a:t>
            </a: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Juan 16:8). </a:t>
            </a:r>
            <a:endParaRPr lang="es-CO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740" y="935556"/>
            <a:ext cx="1695957" cy="16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2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666447" y="836712"/>
            <a:ext cx="5470113" cy="240065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“El </a:t>
            </a:r>
            <a:r>
              <a:rPr lang="es-ES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viento sopla donde quiere, y oyes su sonido, pero no sabes de dónde viene ni adónde va; así es todo aquel que es nacido del </a:t>
            </a: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Espíritu”. </a:t>
            </a:r>
            <a:r>
              <a:rPr lang="es-ES_tradnl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Juan 3:8.</a:t>
            </a:r>
            <a:endParaRPr lang="es-CO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27448" y="1052736"/>
            <a:ext cx="3960440" cy="10156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000" b="1" i="1" kern="0" dirty="0">
                <a:ln>
                  <a:solidFill>
                    <a:schemeClr val="tx1"/>
                  </a:solidFill>
                </a:ln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Así es la obra del </a:t>
            </a:r>
            <a:r>
              <a:rPr lang="es-ES" sz="3000" b="1" i="1" kern="0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Espíritu en nosotros.</a:t>
            </a:r>
            <a:endParaRPr lang="es-ES" sz="3000" b="1" i="1" kern="0" dirty="0">
              <a:ln>
                <a:solidFill>
                  <a:schemeClr val="tx1"/>
                </a:solidFill>
              </a:ln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900" y="2132856"/>
            <a:ext cx="1592884" cy="154801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643320" y="3861048"/>
            <a:ext cx="8905361" cy="255454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i="1" kern="0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Primero es poner el fundamento, luego el proceso de edificación (santificación), la formación de Cristo en nosotros.</a:t>
            </a:r>
            <a:r>
              <a:rPr lang="es-CO" sz="3200" b="1" i="1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CO" sz="3200" b="1" i="1" kern="0" dirty="0" smtClean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</a:rPr>
              <a:t>Primero la lluvia temprana, luego caminar con Cristo día tras día y finalmente la lluvia tardía.</a:t>
            </a:r>
            <a:endParaRPr lang="es-CO" sz="3200" b="1" i="1" kern="0" dirty="0">
              <a:ln w="19050">
                <a:solidFill>
                  <a:schemeClr val="tx1"/>
                </a:solidFill>
              </a:ln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01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9" b="4796"/>
          <a:stretch/>
        </p:blipFill>
        <p:spPr>
          <a:xfrm>
            <a:off x="8889441" y="2060848"/>
            <a:ext cx="2319127" cy="1944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ángulo 3"/>
          <p:cNvSpPr/>
          <p:nvPr/>
        </p:nvSpPr>
        <p:spPr>
          <a:xfrm>
            <a:off x="2099556" y="620688"/>
            <a:ext cx="799288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La santificación es la obra de toda la vida, desde la conversión hasta que Cristo venga.</a:t>
            </a:r>
            <a:endParaRPr lang="es-CO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55440" y="2066072"/>
            <a:ext cx="7992888" cy="1938992"/>
          </a:xfrm>
          <a:prstGeom prst="rect">
            <a:avLst/>
          </a:prstGeom>
          <a:solidFill>
            <a:sysClr val="window" lastClr="FFFFFF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Este proceso implica en nosotros intentar, tropezar, caer, levantarse, seguir. Conlleva dudas y temor, fe y confianza, chascos, lágrimas y mucha oración.</a:t>
            </a:r>
            <a:endParaRPr lang="es-CO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8 Rectángulo"/>
          <p:cNvSpPr/>
          <p:nvPr>
            <p:custDataLst>
              <p:tags r:id="rId1"/>
            </p:custDataLst>
          </p:nvPr>
        </p:nvSpPr>
        <p:spPr>
          <a:xfrm>
            <a:off x="1660237" y="4370328"/>
            <a:ext cx="8871526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000" b="1" i="1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Por eso Elena White escribió: </a:t>
            </a:r>
            <a:r>
              <a:rPr lang="es-ES" sz="3000" b="1" i="1" kern="0" dirty="0">
                <a:ln w="1905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latin typeface="Cambria" panose="02040503050406030204" pitchFamily="18" charset="0"/>
              </a:rPr>
              <a:t>“A menudo tenemos que postrarnos y llorar a los pies de Jesús por causa de nuestras culpas y equivocaciones; pero no debemos desanimarnos”. </a:t>
            </a:r>
            <a:r>
              <a:rPr lang="es-ES" sz="2800" b="1" i="1" kern="0" dirty="0" smtClean="0">
                <a:ln w="19050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Cambria" panose="02040503050406030204" pitchFamily="18" charset="0"/>
              </a:rPr>
              <a:t>El </a:t>
            </a:r>
            <a:r>
              <a:rPr lang="es-ES" sz="2800" b="1" i="1" kern="0" dirty="0">
                <a:ln w="19050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Cambria" panose="02040503050406030204" pitchFamily="18" charset="0"/>
              </a:rPr>
              <a:t>Camino a Cristo, 64. </a:t>
            </a:r>
          </a:p>
        </p:txBody>
      </p:sp>
    </p:spTree>
    <p:extLst>
      <p:ext uri="{BB962C8B-B14F-4D97-AF65-F5344CB8AC3E}">
        <p14:creationId xmlns:p14="http://schemas.microsoft.com/office/powerpoint/2010/main" val="7739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48000">
              <a:srgbClr val="512373"/>
            </a:gs>
            <a:gs pos="76000">
              <a:srgbClr val="3E1B59"/>
            </a:gs>
            <a:gs pos="100000">
              <a:srgbClr val="51237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487267" y="2845385"/>
            <a:ext cx="7217466" cy="1015663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3000" b="1" i="1" kern="0" dirty="0" smtClean="0">
                <a:ln w="19050">
                  <a:solidFill>
                    <a:schemeClr val="tx1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En este proceso el Espíritu </a:t>
            </a:r>
            <a:r>
              <a:rPr lang="es-ES_tradnl" sz="3000" b="1" i="1" kern="0" dirty="0">
                <a:ln w="19050">
                  <a:solidFill>
                    <a:schemeClr val="tx1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es-ES_tradnl" sz="3000" b="1" i="1" kern="0" dirty="0" smtClean="0">
                <a:ln w="19050">
                  <a:solidFill>
                    <a:schemeClr val="tx1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anto  produce en nosotros el fruto del Espíritu.</a:t>
            </a:r>
            <a:endParaRPr lang="es-CO" sz="3000" b="1" i="1" kern="0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422312" y="4154304"/>
            <a:ext cx="7347377" cy="2400657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000" b="1" i="1" kern="0" dirty="0" smtClean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Mas </a:t>
            </a:r>
            <a:r>
              <a:rPr lang="es-ES" sz="3000" b="1" i="1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el fruto del Espíritu es amor, gozo, paz, paciencia, benignidad, bondad, fidelidad, </a:t>
            </a:r>
            <a:r>
              <a:rPr lang="es-ES" sz="3000" b="1" i="1" kern="0" dirty="0" smtClean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mansedumbre</a:t>
            </a:r>
            <a:r>
              <a:rPr lang="es-ES" sz="3000" b="1" i="1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 dominio propio; contra tales cosas no hay ley. </a:t>
            </a:r>
            <a:r>
              <a:rPr lang="es-ES" sz="3000" b="1" i="1" kern="0" dirty="0" smtClean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Gálatas 5:22, 23.</a:t>
            </a:r>
            <a:endParaRPr lang="es-ES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40065" y="548680"/>
            <a:ext cx="7711870" cy="1938992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3000" b="1" i="1" kern="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Cada día el Espíritu trabaja en nosotros y a través de nosotros, y nos va capacitando para ser la sal de la tierra y la luz en el mundo. (</a:t>
            </a:r>
            <a:r>
              <a:rPr lang="es-ES_tradnl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Mateo 5:13,14</a:t>
            </a:r>
            <a:r>
              <a:rPr lang="es-ES_tradnl" sz="3000" b="1" i="1" kern="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).</a:t>
            </a:r>
            <a:endParaRPr lang="es-CO" sz="3000" b="1" i="1" kern="0" dirty="0">
              <a:ln>
                <a:solidFill>
                  <a:schemeClr val="tx1"/>
                </a:solidFill>
              </a:ln>
              <a:solidFill>
                <a:srgbClr val="0000FF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95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0D26"/>
          </a:fgClr>
          <a:bgClr>
            <a:srgbClr val="FF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123445" y="3722256"/>
            <a:ext cx="7945110" cy="193899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Y nos da sus dones para cumplir la misión.</a:t>
            </a:r>
          </a:p>
          <a:p>
            <a:pPr algn="ctr">
              <a:defRPr/>
            </a:pP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i="1" kern="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“Pero </a:t>
            </a:r>
            <a:r>
              <a:rPr lang="es-ES" sz="3000" b="1" i="1" kern="0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todas estas cosas las hace uno y el mismo Espíritu, repartiendo a cada uno en particular como él </a:t>
            </a:r>
            <a:r>
              <a:rPr lang="es-ES" sz="3000" b="1" i="1" kern="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quiere”. </a:t>
            </a: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Corintios 12:11.</a:t>
            </a:r>
            <a:endParaRPr lang="es-ES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540" y="1340768"/>
            <a:ext cx="1634015" cy="147732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123445" y="1336037"/>
            <a:ext cx="6216747" cy="14773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0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Así el Espíritu </a:t>
            </a:r>
            <a:r>
              <a:rPr lang="es-ES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nos guía durante todo el proceso, desde el principio y cada </a:t>
            </a:r>
            <a:r>
              <a:rPr lang="es-ES" sz="30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día hasta la victoria final.</a:t>
            </a:r>
          </a:p>
        </p:txBody>
      </p:sp>
    </p:spTree>
    <p:extLst>
      <p:ext uri="{BB962C8B-B14F-4D97-AF65-F5344CB8AC3E}">
        <p14:creationId xmlns:p14="http://schemas.microsoft.com/office/powerpoint/2010/main" val="81742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948238" y="412543"/>
            <a:ext cx="8756274" cy="107721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32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Como piedras vivas en el templo de Dios que es su iglesia para morada de Dios en el Espíritu.</a:t>
            </a:r>
            <a:endParaRPr lang="es-CO" sz="32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526585" y="1844824"/>
            <a:ext cx="9138830" cy="193899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000" b="1" i="1" kern="0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“vosotros </a:t>
            </a:r>
            <a:r>
              <a:rPr lang="es-ES" sz="3000" b="1" i="1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también, como </a:t>
            </a:r>
            <a:r>
              <a:rPr lang="es-ES" sz="3000" b="1" i="1" kern="0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piedras vivas, </a:t>
            </a:r>
            <a:r>
              <a:rPr lang="es-ES" sz="3000" b="1" i="1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sed edificados como casa espiritual y sacerdocio santo, para ofrecer sacrificios espirituales aceptables a Dios por medio de </a:t>
            </a:r>
            <a:r>
              <a:rPr lang="es-ES" sz="3000" b="1" i="1" kern="0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Jesucristo”. </a:t>
            </a:r>
            <a:r>
              <a:rPr lang="es-ES" sz="3000" b="1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Pedro </a:t>
            </a:r>
            <a:r>
              <a:rPr lang="es-ES" sz="3000" b="1" i="1" kern="0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2:5</a:t>
            </a:r>
            <a:r>
              <a:rPr lang="es-CO" sz="3000" b="1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.</a:t>
            </a:r>
            <a:endParaRPr lang="es-ES" sz="3000" b="1" i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95400" y="4052679"/>
            <a:ext cx="11089231" cy="240065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“…edificados </a:t>
            </a:r>
            <a:r>
              <a:rPr lang="es-ES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sobre el fundamento de los apóstoles y profetas, siendo Cristo Jesús mismo la piedra angular, </a:t>
            </a: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en </a:t>
            </a:r>
            <a:r>
              <a:rPr lang="es-ES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quien todo el edificio, bien ajustado, va creciendo para ser un templo santo en el Señor, </a:t>
            </a: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en </a:t>
            </a:r>
            <a:r>
              <a:rPr lang="es-ES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quien también vosotros sois juntamente edificados para morada de Dios en el </a:t>
            </a: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Espíritu</a:t>
            </a:r>
            <a:r>
              <a:rPr lang="es-CO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”. </a:t>
            </a:r>
            <a:r>
              <a:rPr lang="es-ES_tradnl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Efesios 2:20-22. </a:t>
            </a:r>
            <a:endParaRPr lang="es-CO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35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0D26"/>
          </a:fgClr>
          <a:bgClr>
            <a:srgbClr val="FF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54551" y="908720"/>
            <a:ext cx="8082898" cy="107721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32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También cada uno de nosotros es un templo para morada de Dios en el Espíritu.</a:t>
            </a:r>
            <a:endParaRPr lang="es-CO" sz="32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95400" y="3404607"/>
            <a:ext cx="5328592" cy="193899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“¿</a:t>
            </a:r>
            <a:r>
              <a:rPr lang="es-ES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No sabéis que </a:t>
            </a: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sois templo </a:t>
            </a:r>
            <a:r>
              <a:rPr lang="es-ES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de Dios, y que el Espíritu de Dios mora en vosotros?</a:t>
            </a:r>
            <a:r>
              <a:rPr lang="es-CO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”. </a:t>
            </a:r>
          </a:p>
          <a:p>
            <a:pPr lvl="0" algn="ctr">
              <a:defRPr/>
            </a:pPr>
            <a:r>
              <a:rPr lang="es-ES_tradnl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</a:t>
            </a:r>
            <a:r>
              <a:rPr lang="es-ES_tradnl" sz="30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Corintios : </a:t>
            </a:r>
            <a:r>
              <a:rPr lang="es-ES_tradnl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3:16</a:t>
            </a:r>
            <a:endParaRPr lang="es-ES_tradnl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168008" y="2942942"/>
            <a:ext cx="5328591" cy="286232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“¿</a:t>
            </a:r>
            <a:r>
              <a:rPr lang="es-ES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O ignoráis que vuestro </a:t>
            </a:r>
            <a:r>
              <a:rPr lang="es-ES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cuerpo </a:t>
            </a:r>
            <a:r>
              <a:rPr lang="es-ES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es templo del Espíritu Santo, el cual está en vosotros, el cual tenéis de Dios, y que no sois vuestros?</a:t>
            </a:r>
            <a:r>
              <a:rPr lang="es-CO" sz="3000" b="1" i="1" kern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”. </a:t>
            </a:r>
          </a:p>
          <a:p>
            <a:pPr lvl="0" algn="ctr">
              <a:defRPr/>
            </a:pPr>
            <a:r>
              <a:rPr lang="es-ES_tradnl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</a:t>
            </a:r>
            <a:r>
              <a:rPr lang="es-ES_tradnl" sz="30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Corintios : </a:t>
            </a:r>
            <a:r>
              <a:rPr lang="es-ES_tradnl" sz="30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6:19.</a:t>
            </a:r>
            <a:endParaRPr lang="es-ES_tradnl" sz="30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85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680000"/>
            </a:gs>
            <a:gs pos="83000">
              <a:srgbClr val="FF0000"/>
            </a:gs>
            <a:gs pos="100000">
              <a:srgbClr val="68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07368" y="1988840"/>
            <a:ext cx="5627743" cy="4247317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“Mis ovejas oyen mi voz, y yo las conozco y me siguen</a:t>
            </a:r>
            <a:r>
              <a:rPr lang="es-ES" sz="3000" b="1" i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(Juan 10:27</a:t>
            </a:r>
            <a:r>
              <a:rPr lang="es-ES" sz="3000" b="1" i="1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s-ES" sz="3000" b="1" i="1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“El que tiene oído, oiga lo que el Espíritu dice a las iglesias” </a:t>
            </a:r>
            <a:r>
              <a:rPr lang="es-ES" sz="3000" b="1" i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(Apocalipsis 2:7).</a:t>
            </a:r>
          </a:p>
          <a:p>
            <a:pPr lvl="0"/>
            <a:r>
              <a:rPr lang="es-ES" sz="3000" b="1" i="1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aquí, yo estoy a la puerta y </a:t>
            </a:r>
            <a:endParaRPr lang="es-ES" sz="3000" b="1" i="1" dirty="0" smtClean="0">
              <a:ln w="1905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S" sz="3000" b="1" i="1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llamo</a:t>
            </a:r>
            <a:r>
              <a:rPr lang="es-ES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s-ES" sz="3000" b="1" i="1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 </a:t>
            </a:r>
            <a:r>
              <a:rPr lang="es-ES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alguno oye mi voz y </a:t>
            </a:r>
            <a:r>
              <a:rPr lang="es-ES" sz="3000" b="1" i="1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abre</a:t>
            </a:r>
          </a:p>
          <a:p>
            <a:pPr lvl="0"/>
            <a:r>
              <a:rPr lang="es-ES" sz="3000" b="1" i="1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puerta, entraré a él, y cenaré </a:t>
            </a:r>
            <a:r>
              <a:rPr lang="es-ES" sz="3000" b="1" i="1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</a:p>
          <a:p>
            <a:pPr lvl="0"/>
            <a:r>
              <a:rPr lang="es-ES" sz="3000" b="1" i="1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él </a:t>
            </a:r>
            <a:r>
              <a:rPr lang="es-ES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él conmigo” </a:t>
            </a:r>
            <a:r>
              <a:rPr lang="es-ES" sz="3000" b="1" i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(Apocalipsis 3:20</a:t>
            </a:r>
            <a:r>
              <a:rPr lang="es-ES" sz="3000" b="1" i="1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CO" sz="3000" b="1" i="1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3000" b="1" i="1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69622" y="260648"/>
            <a:ext cx="9852756" cy="14773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3000" b="1" i="1" dirty="0" smtClean="0">
                <a:ln w="19050">
                  <a:solidFill>
                    <a:srgbClr val="3405AB"/>
                  </a:solidFill>
                </a:ln>
                <a:solidFill>
                  <a:srgbClr val="3405AB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Silenciosa y apaciblemente Dios trabaja en los corazones, </a:t>
            </a:r>
            <a:r>
              <a:rPr lang="es-CO" sz="3000" b="1" i="1" smtClean="0">
                <a:ln w="19050">
                  <a:solidFill>
                    <a:srgbClr val="3405AB"/>
                  </a:solidFill>
                </a:ln>
                <a:solidFill>
                  <a:srgbClr val="3405AB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si </a:t>
            </a:r>
            <a:r>
              <a:rPr lang="es-CO" sz="3000" b="1" i="1" dirty="0" smtClean="0">
                <a:ln w="19050">
                  <a:solidFill>
                    <a:srgbClr val="3405AB"/>
                  </a:solidFill>
                </a:ln>
                <a:solidFill>
                  <a:srgbClr val="3405AB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nos ponemos en sintonía con Él podemos escuchar la tierna y suave voz del Espíritu hablando a nuestra conciencia.</a:t>
            </a:r>
            <a:endParaRPr lang="es-CO" sz="3000" b="1" i="1" dirty="0">
              <a:ln w="19050">
                <a:solidFill>
                  <a:srgbClr val="3405AB"/>
                </a:solidFill>
              </a:ln>
              <a:solidFill>
                <a:srgbClr val="3405AB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023992" y="1994064"/>
            <a:ext cx="5466437" cy="1938992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</a:t>
            </a:r>
            <a:r>
              <a:rPr lang="es-ES" sz="3000" b="1" i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 el terremoto un fuego; pero Jehová no estaba en el fuego. Y tras el fuego </a:t>
            </a:r>
            <a:r>
              <a:rPr lang="es-ES" sz="3000" b="1" i="1" dirty="0">
                <a:ln w="19050">
                  <a:solidFill>
                    <a:srgbClr val="00B05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silbo apacible y </a:t>
            </a:r>
            <a:r>
              <a:rPr lang="es-ES" sz="3000" b="1" i="1" dirty="0" smtClean="0">
                <a:ln w="19050">
                  <a:solidFill>
                    <a:srgbClr val="00B05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delicado”</a:t>
            </a:r>
            <a:r>
              <a:rPr lang="es-ES" sz="30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CO" sz="3000" b="1" i="1" dirty="0" smtClean="0">
                <a:ln w="3175"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Reyes 19:12.</a:t>
            </a:r>
            <a:endParaRPr lang="es-CO" sz="3000" b="1" i="1" dirty="0">
              <a:ln w="3175">
                <a:solidFill>
                  <a:srgbClr val="C00000"/>
                </a:solidFill>
              </a:ln>
              <a:solidFill>
                <a:srgbClr val="C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035111" y="3933056"/>
            <a:ext cx="5760640" cy="2400657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“Entonces </a:t>
            </a:r>
            <a:r>
              <a:rPr lang="es-ES" sz="3000" b="1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tus oídos oirán a tus espaldas palabra que diga</a:t>
            </a:r>
            <a:r>
              <a:rPr lang="es-ES" sz="3000" b="1" i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Este es el camino, andad por él; y no echéis a la mano derecha, ni tampoco torzáis a la mano </a:t>
            </a:r>
            <a:r>
              <a:rPr lang="es-ES" sz="30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izquierda”. </a:t>
            </a:r>
            <a:r>
              <a:rPr lang="es-ES" sz="3000" b="1" i="1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Isaías 30:21.</a:t>
            </a:r>
            <a:endParaRPr lang="es-ES" sz="3000" b="1" i="1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81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rgbClr val="00B050"/>
            </a:gs>
            <a:gs pos="0">
              <a:srgbClr val="00B050"/>
            </a:gs>
            <a:gs pos="66000">
              <a:srgbClr val="02520A"/>
            </a:gs>
            <a:gs pos="100000">
              <a:schemeClr val="tx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613502" y="3336667"/>
            <a:ext cx="8964996" cy="24006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dirty="0" smtClean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</a:t>
            </a:r>
            <a:r>
              <a:rPr lang="es-ES" sz="3000" b="1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igual manera el Espíritu nos ayuda en nuestra debilidad; pues qué hemos de pedir como conviene, no lo sabemos, pero el Espíritu mismo intercede por nosotros con </a:t>
            </a:r>
            <a:r>
              <a:rPr lang="es-ES" sz="3000" b="1" dirty="0" smtClean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gemidos indecibles”.</a:t>
            </a:r>
          </a:p>
          <a:p>
            <a:pPr lvl="0" algn="ctr"/>
            <a:r>
              <a:rPr lang="es-CO" sz="30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Romanos </a:t>
            </a:r>
            <a:r>
              <a:rPr lang="es-CO" sz="3000" b="1" dirty="0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8:26.</a:t>
            </a:r>
            <a:endParaRPr lang="es-CO" sz="3000" b="1" dirty="0">
              <a:ln w="3175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1249198" y="1199654"/>
            <a:ext cx="9693605" cy="10772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200" b="1" i="1" dirty="0" smtClean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amor, la bondad, la ternura y la compasión del Espíritu Santo se evidencian en este texto bíblico.</a:t>
            </a:r>
            <a:endParaRPr lang="es-ES" sz="3200" b="1" i="1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41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rgbClr val="605500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127448" y="1201976"/>
            <a:ext cx="5346594" cy="24006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000" b="1" i="1" dirty="0" smtClean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Históricamente la lluvia temprana cayó en el Pentecostés y la lluvia tardía </a:t>
            </a:r>
            <a:r>
              <a:rPr lang="es-ES" sz="3000" b="1" i="1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caerá </a:t>
            </a:r>
            <a:r>
              <a:rPr lang="es-ES" sz="3000" b="1" i="1" dirty="0" smtClean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sobre el </a:t>
            </a:r>
            <a:r>
              <a:rPr lang="es-ES" sz="3000" b="1" i="1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pueblo de Dios en los últimos </a:t>
            </a:r>
            <a:r>
              <a:rPr lang="es-ES" sz="3000" b="1" i="1" dirty="0" smtClean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tiempos. </a:t>
            </a:r>
            <a:endParaRPr lang="es-CO" sz="3000" b="1" i="1" dirty="0">
              <a:ln w="3175">
                <a:solidFill>
                  <a:prstClr val="black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127448" y="4509120"/>
            <a:ext cx="5760640" cy="14773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000" b="1" i="1" dirty="0" smtClean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lluvia tardía no va caer en tu vida si primero no experimentas la lluvia temprana.</a:t>
            </a:r>
            <a:endParaRPr lang="es-CO" sz="3000" b="1" i="1" dirty="0">
              <a:ln w="3175">
                <a:solidFill>
                  <a:prstClr val="black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816080" y="1863695"/>
            <a:ext cx="4248472" cy="10772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i="1" dirty="0">
                <a:ln w="3175"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Pero tu experiencia personal es otra </a:t>
            </a:r>
            <a:r>
              <a:rPr lang="es-ES" sz="3200" b="1" i="1" dirty="0" smtClean="0">
                <a:ln w="3175"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cosa</a:t>
            </a:r>
            <a:r>
              <a:rPr lang="es-ES" sz="3200" b="1" i="1" dirty="0">
                <a:ln w="3175"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3200" b="1" i="1" dirty="0" smtClean="0">
              <a:ln w="3175">
                <a:solidFill>
                  <a:srgbClr val="C00000"/>
                </a:solidFill>
              </a:ln>
              <a:solidFill>
                <a:srgbClr val="C0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53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rgbClr val="00B050"/>
            </a:gs>
            <a:gs pos="0">
              <a:srgbClr val="00B050"/>
            </a:gs>
            <a:gs pos="66000">
              <a:srgbClr val="02520A"/>
            </a:gs>
            <a:gs pos="100000">
              <a:schemeClr val="tx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719675" y="620688"/>
            <a:ext cx="475264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600" b="1" i="1" dirty="0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OJO, se nos advierte:</a:t>
            </a:r>
            <a:endParaRPr lang="es-CO" sz="3600" b="1" i="1" dirty="0">
              <a:ln w="3175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98022" y="3284984"/>
            <a:ext cx="8595957" cy="5539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“No </a:t>
            </a:r>
            <a:r>
              <a:rPr lang="es-ES" sz="3000" b="1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apaguéis al </a:t>
            </a:r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Espíritu”.</a:t>
            </a:r>
            <a:r>
              <a:rPr lang="es-ES" sz="3000" b="1" i="1" dirty="0" smtClean="0">
                <a:ln w="19050">
                  <a:solidFill>
                    <a:srgbClr val="00B0F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i="1" dirty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Tesalonicenses : </a:t>
            </a:r>
            <a:r>
              <a:rPr lang="es-ES" sz="3000" b="1" i="1" dirty="0" smtClean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5:19.</a:t>
            </a:r>
            <a:r>
              <a:rPr lang="es-ES" sz="3000" b="1" i="1" dirty="0" smtClean="0">
                <a:ln w="19050">
                  <a:solidFill>
                    <a:srgbClr val="006600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s-ES" sz="3000" b="1" i="1" dirty="0">
              <a:ln w="19050">
                <a:solidFill>
                  <a:srgbClr val="006600"/>
                </a:solidFill>
              </a:ln>
              <a:solidFill>
                <a:srgbClr val="0000FF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1798022" y="1556792"/>
            <a:ext cx="8595957" cy="14773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</a:t>
            </a:r>
            <a:r>
              <a:rPr lang="es-ES" sz="3000" b="1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contristéis al Espíritu Santo de Dios, con el cual fuisteis sellados para el día de la </a:t>
            </a:r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redención”.</a:t>
            </a:r>
          </a:p>
          <a:p>
            <a:pPr lvl="0" algn="ctr"/>
            <a:r>
              <a:rPr lang="es-ES" sz="3000" b="1" i="1" dirty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Efesios </a:t>
            </a:r>
            <a:r>
              <a:rPr lang="es-ES" sz="3000" b="1" i="1" dirty="0" smtClean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4:30.</a:t>
            </a:r>
            <a:endParaRPr lang="es-ES" sz="3000" b="1" i="1" dirty="0">
              <a:ln w="19050">
                <a:solidFill>
                  <a:srgbClr val="006600"/>
                </a:solidFill>
              </a:ln>
              <a:solidFill>
                <a:srgbClr val="00B05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802995" y="4060393"/>
            <a:ext cx="8586011" cy="24006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 </a:t>
            </a:r>
            <a:r>
              <a:rPr lang="es-ES" sz="3000" b="1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cualquiera que dijere alguna palabra contra el Hijo del Hombre, le será perdonado; pero al que hable contra el Espíritu Santo, no le será perdonado, ni en este siglo ni en el </a:t>
            </a:r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venidero”. </a:t>
            </a:r>
            <a:r>
              <a:rPr lang="es-ES" sz="3000" b="1" i="1" dirty="0" smtClean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Mateo 12:32.</a:t>
            </a:r>
            <a:endParaRPr lang="es-ES" sz="3000" b="1" i="1" dirty="0">
              <a:ln w="19050">
                <a:solidFill>
                  <a:srgbClr val="006600"/>
                </a:solidFill>
              </a:ln>
              <a:solidFill>
                <a:srgbClr val="00B05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81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rgbClr val="00B050"/>
            </a:gs>
            <a:gs pos="0">
              <a:srgbClr val="00B050"/>
            </a:gs>
            <a:gs pos="66000">
              <a:srgbClr val="02520A"/>
            </a:gs>
            <a:gs pos="100000">
              <a:schemeClr val="tx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470846" y="3565465"/>
            <a:ext cx="7250308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pagar </a:t>
            </a:r>
            <a:r>
              <a:rPr lang="es-ES" sz="3000" b="1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 Espíritu </a:t>
            </a:r>
            <a:r>
              <a:rPr lang="es-ES" sz="3000" b="1" i="1" dirty="0" smtClean="0">
                <a:ln w="19050">
                  <a:solidFill>
                    <a:srgbClr val="00B0F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i="1" dirty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sz="3000" b="1" i="1" dirty="0" smtClean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enfriarse espiritualmente, perder el primer amor.</a:t>
            </a:r>
            <a:endParaRPr lang="es-ES" sz="3000" b="1" i="1" dirty="0">
              <a:ln w="19050">
                <a:solidFill>
                  <a:srgbClr val="006600"/>
                </a:solidFill>
              </a:ln>
              <a:solidFill>
                <a:srgbClr val="0000FF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70847" y="2276872"/>
            <a:ext cx="7250306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Contristar el </a:t>
            </a:r>
            <a:r>
              <a:rPr lang="es-ES" sz="3000" b="1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Espíritu Santo </a:t>
            </a:r>
            <a:r>
              <a:rPr lang="es-ES" sz="3000" b="1" i="1" dirty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causarle tristeza por no atender a sus llamados.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802994" y="4831992"/>
            <a:ext cx="8586011" cy="14773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pecado imperdonable </a:t>
            </a:r>
            <a:r>
              <a:rPr lang="es-ES" sz="3000" b="1" i="1" dirty="0">
                <a:ln w="19050">
                  <a:solidFill>
                    <a:srgbClr val="006600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cuando se rechaza tanto al Espíritu que ya no se escucha su voz, es llegar al punto en el que no hay arrepentimiento. </a:t>
            </a:r>
            <a:r>
              <a:rPr lang="es-ES" sz="3000" b="1" i="1" dirty="0" smtClean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s-ES" sz="3000" b="1" i="1" dirty="0">
              <a:ln w="19050">
                <a:solidFill>
                  <a:srgbClr val="006600"/>
                </a:solidFill>
              </a:ln>
              <a:solidFill>
                <a:srgbClr val="00B05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482501" y="778430"/>
            <a:ext cx="7226999" cy="120032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¿Cómo puede uno contristar y apagar el Espíritu </a:t>
            </a: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Santo y pecar contra </a:t>
            </a:r>
            <a:r>
              <a:rPr lang="es-CO" sz="3600" b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él?</a:t>
            </a:r>
            <a:endParaRPr lang="es-CO" sz="3600" b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3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000076"/>
            </a:gs>
            <a:gs pos="83000">
              <a:srgbClr val="0000FF"/>
            </a:gs>
            <a:gs pos="100000">
              <a:srgbClr val="0020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443455" y="4175209"/>
            <a:ext cx="6060138" cy="206210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i="1" kern="0" dirty="0" smtClean="0">
                <a:ln>
                  <a:solidFill>
                    <a:srgbClr val="02780D"/>
                  </a:solidFill>
                </a:ln>
                <a:solidFill>
                  <a:srgbClr val="02780D"/>
                </a:solidFill>
                <a:latin typeface="Cambria" panose="02040503050406030204" pitchFamily="18" charset="0"/>
              </a:rPr>
              <a:t>“Si </a:t>
            </a:r>
            <a:r>
              <a:rPr lang="es-ES" sz="3200" b="1" i="1" kern="0" dirty="0">
                <a:ln>
                  <a:solidFill>
                    <a:srgbClr val="02780D"/>
                  </a:solidFill>
                </a:ln>
                <a:solidFill>
                  <a:srgbClr val="02780D"/>
                </a:solidFill>
                <a:latin typeface="Cambria" panose="02040503050406030204" pitchFamily="18" charset="0"/>
              </a:rPr>
              <a:t>oyereis hoy su voz, </a:t>
            </a:r>
          </a:p>
          <a:p>
            <a:pPr algn="ctr">
              <a:defRPr/>
            </a:pPr>
            <a:r>
              <a:rPr lang="es-ES" sz="3200" b="1" i="1" kern="0" dirty="0">
                <a:ln>
                  <a:solidFill>
                    <a:srgbClr val="02780D"/>
                  </a:solidFill>
                </a:ln>
                <a:solidFill>
                  <a:srgbClr val="02780D"/>
                </a:solidFill>
                <a:latin typeface="Cambria" panose="02040503050406030204" pitchFamily="18" charset="0"/>
              </a:rPr>
              <a:t> No endurezcáis vuestros corazones, como en la </a:t>
            </a:r>
            <a:r>
              <a:rPr lang="es-ES" sz="3200" b="1" i="1" kern="0" dirty="0" smtClean="0">
                <a:ln>
                  <a:solidFill>
                    <a:srgbClr val="02780D"/>
                  </a:solidFill>
                </a:ln>
                <a:solidFill>
                  <a:srgbClr val="02780D"/>
                </a:solidFill>
                <a:latin typeface="Cambria" panose="02040503050406030204" pitchFamily="18" charset="0"/>
              </a:rPr>
              <a:t>provocación”. </a:t>
            </a:r>
            <a:r>
              <a:rPr lang="es-ES" sz="32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Hebreos </a:t>
            </a:r>
            <a:r>
              <a:rPr lang="es-ES" sz="32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3:15.</a:t>
            </a:r>
            <a:endParaRPr lang="es-ES" sz="32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065931" y="2219380"/>
            <a:ext cx="6060138" cy="1569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i="1" kern="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</a:rPr>
              <a:t>El </a:t>
            </a:r>
            <a:r>
              <a:rPr lang="es-ES" sz="3200" b="1" i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</a:rPr>
              <a:t>Espíritu mismo da testimonio a nuestro espíritu, de que somos hijos de Dios. </a:t>
            </a:r>
            <a:r>
              <a:rPr lang="es-ES" sz="32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Romanos </a:t>
            </a:r>
            <a:r>
              <a:rPr lang="es-ES" sz="3200" b="1" i="1" kern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</a:rPr>
              <a:t>8:16.</a:t>
            </a:r>
            <a:endParaRPr lang="es-ES" sz="32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320826" y="692696"/>
            <a:ext cx="5550349" cy="10772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i="1" dirty="0" smtClean="0">
                <a:ln w="3175"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Espíritu sigue hablando a tu corazón. ¿Lo escucharás?</a:t>
            </a:r>
            <a:endParaRPr lang="es-CO" sz="3200" b="1" i="1" dirty="0" smtClean="0">
              <a:ln w="3175">
                <a:solidFill>
                  <a:srgbClr val="C00000"/>
                </a:solidFill>
              </a:ln>
              <a:solidFill>
                <a:srgbClr val="C0000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167" y="4163596"/>
            <a:ext cx="2780337" cy="207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6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519936" y="2222862"/>
            <a:ext cx="4320480" cy="15696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9600" b="1" i="1" kern="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00076"/>
                  </a:glow>
                </a:effectLst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AMÉN</a:t>
            </a:r>
            <a:endParaRPr lang="es-CO" sz="9600" b="1" i="1" kern="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>
                  <a:srgbClr val="000076"/>
                </a:glow>
              </a:effectLst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030654"/>
            <a:ext cx="2370586" cy="51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VWye7zGQMUMgLH4N5WG9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ZZlOwzOrrwCOVIiY9dUd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9cdwHp69ZkJ3XySj372k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EXMmv7NtegcpP9AZRokh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5RLJ5Q9Nbk7TxgKlUYmv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QxIII3fEZbJnSUAL2Xjq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hWCjewtmV1aC0d0n76ywk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a9oPK8WpcFnYgM5oOJaD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dfUnLFPdSyxmLsVpLkpw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e2XdhJhOmGFsW8VnnhAY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rT0DtpYPeKTI1Spyn5W3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HjwMtnX7WQHpA3cEgRQw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d73XPTu2JCAcH6GWAR6O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1BhmlJP5cFnMJiFpp8erN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N0QvxzUgFm6wcwMBt9EW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cqXN1wbISmf3OgvQcgaW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Fd68DOF4NQqPNqxKyo4Wu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h9Hv6DXoMAXbLKHSSn3Nz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CYs4isHLR3xVVWr7H16o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RCFN2FvHSGaTxI31kvG0I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DQOKrLF2HbjL7Ppvp2gab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K2pI4GGBH38YZPYhdK2P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zLBdBO5EKyIM5MlJGYl5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C9QAx8Ov7lSKsE6Q4Sv3i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fdJcWu33uTwj8sn1hXPe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TljGCQUtzpX2TDQlbjs3R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e9vDt3Ayd49TjoSfRd91j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l6zJaWMwMmvU79bYmRS1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S0jssVreUPF7No4JSEMHh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nphJ4SQi8hUseyqHuQ4xs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ZlNUCYefuB4CUbIRyoCH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dl9vjbaVDJkIahngYejU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Q9WwvLZv9PYQL0EoiM4j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JUJTlBA9iMlNuZzNFoW8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JkwnCAVxQIyYp1MCpnVZx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uXwEPv7FnJheaonYY0eL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fvzx02YydAYyPyQXLppa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HbQneroVLLeRI05hv4GP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gCyP71fOlLipOoGCOx9hO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jYPQStUkuvjZUePpknGXp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yicGASg9FeS4jzZh9LT1h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6OusNocLBRMQqwDbS24kP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7PVfp2eU3obKcoc84RWTC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is9sDXSRWWX1GEwyY9xHO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EFkeZJXcoVt6xs5Wph1c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NaHyCwSMmUcUNt8pX9TKy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xA63s1KgFCVpS9xr7rjBz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UDECOZjSiHGLD7ry4Q15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YoBYSw1sqWsZGspQdKWNj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J7wpZznsztkjFg0Q7NRPh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iDrZ9dDg9rgKEurswr5Xm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mN8PmC9WtWZOSY0q9Pjk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3UCwpFgpKknjY5b0ohDZu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NFFyuw1W83EMiSwiXXSwJ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BuUSOpKxFkog6WQQbKoOc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EcMiu6kG6Y3b4aEBHBcAo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o1Lzr6M87VqhQH5wUDdYd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dVSFbz3NCBVkOLwVEdUY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LNkWvaGynp6YNQHLVc5k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lwTkZZZ04fz595lf4S64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dPXFdTiITvPXrO3abGym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pIHCqF7ceezPi3nkM5Il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fcDxcTHpvRamqeYAsCAG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5Ihei9Pli8j0cJPC4hP83"/>
</p:tagLst>
</file>

<file path=ppt/theme/theme1.xml><?xml version="1.0" encoding="utf-8"?>
<a:theme xmlns:a="http://schemas.openxmlformats.org/drawingml/2006/main" name="2_Tema de Office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Mas color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FF"/>
      </a:accent1>
      <a:accent2>
        <a:srgbClr val="9900CC"/>
      </a:accent2>
      <a:accent3>
        <a:srgbClr val="FFCC00"/>
      </a:accent3>
      <a:accent4>
        <a:srgbClr val="FF33CC"/>
      </a:accent4>
      <a:accent5>
        <a:srgbClr val="C00000"/>
      </a:accent5>
      <a:accent6>
        <a:srgbClr val="008000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e Office">
  <a:themeElements>
    <a:clrScheme name="Mas color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FF"/>
      </a:accent1>
      <a:accent2>
        <a:srgbClr val="9900CC"/>
      </a:accent2>
      <a:accent3>
        <a:srgbClr val="FFCC00"/>
      </a:accent3>
      <a:accent4>
        <a:srgbClr val="FF33CC"/>
      </a:accent4>
      <a:accent5>
        <a:srgbClr val="C00000"/>
      </a:accent5>
      <a:accent6>
        <a:srgbClr val="008000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Tema de Office">
  <a:themeElements>
    <a:clrScheme name="Pruebas de 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9FF"/>
      </a:accent1>
      <a:accent2>
        <a:srgbClr val="7030A0"/>
      </a:accent2>
      <a:accent3>
        <a:srgbClr val="FFFF00"/>
      </a:accent3>
      <a:accent4>
        <a:srgbClr val="FF99FF"/>
      </a:accent4>
      <a:accent5>
        <a:srgbClr val="FF0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idrio esmerilad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3498</TotalTime>
  <Words>1405</Words>
  <Application>Microsoft Office PowerPoint</Application>
  <PresentationFormat>Panorámica</PresentationFormat>
  <Paragraphs>71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19</vt:i4>
      </vt:variant>
    </vt:vector>
  </HeadingPairs>
  <TitlesOfParts>
    <vt:vector size="30" baseType="lpstr">
      <vt:lpstr>Arial</vt:lpstr>
      <vt:lpstr>Times New Roman</vt:lpstr>
      <vt:lpstr>Arial Narrow</vt:lpstr>
      <vt:lpstr>Calibri Light</vt:lpstr>
      <vt:lpstr>Arial Black</vt:lpstr>
      <vt:lpstr>Calibri</vt:lpstr>
      <vt:lpstr>Cambria</vt:lpstr>
      <vt:lpstr>2_Tema de Office</vt:lpstr>
      <vt:lpstr>Tema de Office</vt:lpstr>
      <vt:lpstr>3_Tema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SFC4</dc:creator>
  <cp:lastModifiedBy>USUARIO</cp:lastModifiedBy>
  <cp:revision>719</cp:revision>
  <dcterms:created xsi:type="dcterms:W3CDTF">2013-07-01T19:17:48Z</dcterms:created>
  <dcterms:modified xsi:type="dcterms:W3CDTF">2023-06-13T23:02:06Z</dcterms:modified>
</cp:coreProperties>
</file>